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Thin"/>
      <p:regular r:id="rId54"/>
      <p:bold r:id="rId55"/>
      <p:italic r:id="rId56"/>
      <p:boldItalic r:id="rId57"/>
    </p:embeddedFont>
    <p:embeddedFont>
      <p:font typeface="Nunito"/>
      <p:regular r:id="rId58"/>
      <p:bold r:id="rId59"/>
      <p:italic r:id="rId60"/>
      <p:boldItalic r:id="rId61"/>
    </p:embeddedFont>
    <p:embeddedFont>
      <p:font typeface="Nunito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45DA58-AC5B-442C-A66A-7121D2263D54}">
  <a:tblStyle styleId="{1D45DA58-AC5B-442C-A66A-7121D2263D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6EBB09D-8072-4018-9960-7BF6ECB380DB}" styleName="Table_1">
    <a:wholeTbl>
      <a:tcTxStyle b="off" i="off">
        <a:font>
          <a:latin typeface="Arial"/>
          <a:ea typeface="Arial"/>
          <a:cs typeface="Arial"/>
        </a:font>
        <a:srgbClr val="FFFFFF"/>
      </a:tcTxStyle>
      <a:tcStyle>
        <a:tcBdr>
          <a:left>
            <a:ln cap="flat" cmpd="sng" w="12700">
              <a:solidFill>
                <a:srgbClr val="C4A15A"/>
              </a:solidFill>
              <a:prstDash val="solid"/>
              <a:round/>
              <a:headEnd len="sm" w="sm" type="none"/>
              <a:tailEnd len="sm" w="sm" type="none"/>
            </a:ln>
          </a:left>
          <a:right>
            <a:ln cap="flat" cmpd="sng" w="12700">
              <a:solidFill>
                <a:srgbClr val="C4A15A"/>
              </a:solidFill>
              <a:prstDash val="solid"/>
              <a:round/>
              <a:headEnd len="sm" w="sm" type="none"/>
              <a:tailEnd len="sm" w="sm" type="none"/>
            </a:ln>
          </a:right>
          <a:top>
            <a:ln cap="flat" cmpd="sng" w="12700">
              <a:solidFill>
                <a:srgbClr val="C4A15A"/>
              </a:solidFill>
              <a:prstDash val="solid"/>
              <a:round/>
              <a:headEnd len="sm" w="sm" type="none"/>
              <a:tailEnd len="sm" w="sm" type="none"/>
            </a:ln>
          </a:top>
          <a:bottom>
            <a:ln cap="flat" cmpd="sng" w="12700">
              <a:solidFill>
                <a:srgbClr val="C4A15A"/>
              </a:solidFill>
              <a:prstDash val="solid"/>
              <a:round/>
              <a:headEnd len="sm" w="sm" type="none"/>
              <a:tailEnd len="sm" w="sm" type="none"/>
            </a:ln>
          </a:bottom>
          <a:insideH>
            <a:ln cap="flat" cmpd="sng" w="12700">
              <a:solidFill>
                <a:srgbClr val="C4A15A"/>
              </a:solidFill>
              <a:prstDash val="solid"/>
              <a:round/>
              <a:headEnd len="sm" w="sm" type="none"/>
              <a:tailEnd len="sm" w="sm" type="none"/>
            </a:ln>
          </a:insideH>
          <a:insideV>
            <a:ln cap="flat" cmpd="sng" w="12700">
              <a:solidFill>
                <a:srgbClr val="C4A15A"/>
              </a:solidFill>
              <a:prstDash val="solid"/>
              <a:round/>
              <a:headEnd len="sm" w="sm" type="none"/>
              <a:tailEnd len="sm" w="sm" type="none"/>
            </a:ln>
          </a:insideV>
        </a:tcBdr>
        <a:fill>
          <a:solidFill>
            <a:srgbClr val="FFFFFF">
              <a:alpha val="0"/>
            </a:srgbClr>
          </a:solidFill>
        </a:fill>
      </a:tcStyle>
    </a:wholeTbl>
    <a:band1H>
      <a:tcTxStyle/>
      <a:tcStyle>
        <a:fill>
          <a:solidFill>
            <a:srgbClr val="C4A15A">
              <a:alpha val="20000"/>
            </a:srgbClr>
          </a:solidFill>
        </a:fill>
      </a:tcStyle>
    </a:band1H>
    <a:band2H>
      <a:tcTxStyle/>
    </a:band2H>
    <a:band1V>
      <a:tcTxStyle/>
      <a:tcStyle>
        <a:fill>
          <a:solidFill>
            <a:srgbClr val="C4A15A">
              <a:alpha val="20000"/>
            </a:srgbClr>
          </a:solidFill>
        </a:fill>
      </a:tcStyle>
    </a:band1V>
    <a:band2V>
      <a:tcTxStyle/>
    </a:band2V>
    <a:lastCol>
      <a:tcTxStyle b="on" i="off"/>
    </a:lastCol>
    <a:firstCol>
      <a:tcTxStyle b="on" i="off"/>
    </a:firstCol>
    <a:lastRow>
      <a:tcTxStyle b="on" i="off"/>
      <a:tcStyle>
        <a:tcBdr>
          <a:top>
            <a:ln cap="flat" cmpd="sng" w="50800">
              <a:solidFill>
                <a:srgbClr val="C4A15A"/>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rgbClr val="C4A15A"/>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BA674455-2E4E-4272-9961-53D5433370CD}" styleName="Table_2">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127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681BB777-6ED3-406C-98C7-AED5C5A83266}" styleName="Table_3">
    <a:wholeTbl>
      <a:tcTxStyle b="off" i="off">
        <a:font>
          <a:latin typeface="Arial"/>
          <a:ea typeface="Arial"/>
          <a:cs typeface="Arial"/>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784E6766-39ED-4F74-943E-AD86BDC26E4A}" styleName="Table_4">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ExtraBold-bold.fntdata"/><Relationship Id="rId61" Type="http://schemas.openxmlformats.org/officeDocument/2006/relationships/font" Target="fonts/Nunito-boldItalic.fntdata"/><Relationship Id="rId20" Type="http://schemas.openxmlformats.org/officeDocument/2006/relationships/slide" Target="slides/slide14.xml"/><Relationship Id="rId63" Type="http://schemas.openxmlformats.org/officeDocument/2006/relationships/font" Target="fonts/Nunito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Thin-bold.fntdata"/><Relationship Id="rId10" Type="http://schemas.openxmlformats.org/officeDocument/2006/relationships/slide" Target="slides/slide4.xml"/><Relationship Id="rId54" Type="http://schemas.openxmlformats.org/officeDocument/2006/relationships/font" Target="fonts/RobotoThin-regular.fntdata"/><Relationship Id="rId13" Type="http://schemas.openxmlformats.org/officeDocument/2006/relationships/slide" Target="slides/slide7.xml"/><Relationship Id="rId57" Type="http://schemas.openxmlformats.org/officeDocument/2006/relationships/font" Target="fonts/RobotoThin-boldItalic.fntdata"/><Relationship Id="rId12" Type="http://schemas.openxmlformats.org/officeDocument/2006/relationships/slide" Target="slides/slide6.xml"/><Relationship Id="rId56" Type="http://schemas.openxmlformats.org/officeDocument/2006/relationships/font" Target="fonts/RobotoThin-italic.fntdata"/><Relationship Id="rId15" Type="http://schemas.openxmlformats.org/officeDocument/2006/relationships/slide" Target="slides/slide9.xml"/><Relationship Id="rId59" Type="http://schemas.openxmlformats.org/officeDocument/2006/relationships/font" Target="fonts/Nunito-bold.fntdata"/><Relationship Id="rId14" Type="http://schemas.openxmlformats.org/officeDocument/2006/relationships/slide" Target="slides/slide8.xml"/><Relationship Id="rId58" Type="http://schemas.openxmlformats.org/officeDocument/2006/relationships/font" Target="fonts/Nuni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7b1854b165_1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7b1854b16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b1854b165_13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7b1854b165_13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7b1854b165_1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17b1854b165_13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7b1854b165_13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7b1854b165_13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7b1854b165_1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7b1854b165_1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7b1854b165_13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7b1854b165_13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7b1854b165_13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7b1854b165_13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a5c62ec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8a5c62ece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to update it with a sequence diagram and flow diagram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7b1854b165_1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17b1854b165_13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Need to update it with a sequence diagram and flow diagram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7b1854b165_1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7b1854b165_13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7b1854b165_13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7b1854b165_13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7b1854b165_1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7b1854b165_1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7b1854b165_1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7b1854b165_13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7c031511b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7c031511b2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7b1854b165_1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7b1854b165_13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b1854b165_13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7b1854b165_13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 will do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7b1854b165_13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7b1854b165_13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7b1854b165_13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7b1854b165_13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7b1854b165_13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7b1854b165_13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7b1854b165_13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7b1854b165_13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7b1854b165_1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7b1854b165_13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b1854b165_13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17b1854b165_13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Asutin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7b1854b165_13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7b1854b165_1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7b1854b165_13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7b1854b165_13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7b1854b165_13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7b1854b165_13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9fc5cd287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9fc5cd287a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Aku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7b1854b165_13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7b1854b165_13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7b1854b165_13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7b1854b165_13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7b1854b165_13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7b1854b165_13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7b1854b165_13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17b1854b165_13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7b1854b165_13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7b1854b165_13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b1854b165_13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7b1854b165_13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7bf0aae9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7bf0aae91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7b1854b165_1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7b1854b165_13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7b1854b165_13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7b1854b165_13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7b1854b165_13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7b1854b165_13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7c031511b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7c031511b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9de8f539b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9de8f539b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9de8f539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9de8f539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7b1854b165_13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7b1854b165_13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7b1854b165_13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7b1854b165_13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9fc5cd287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9fc5cd287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b1854b165_13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7b1854b165_13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7b1854b165_13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17b1854b165_13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b1854b165_1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7b1854b165_13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7b1854b165_13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17b1854b165_13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7b1854b165_13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7b1854b165_13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 name="Google Shape;14;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1"/>
          <p:cNvGrpSpPr/>
          <p:nvPr/>
        </p:nvGrpSpPr>
        <p:grpSpPr>
          <a:xfrm>
            <a:off x="5959222" y="4119576"/>
            <a:ext cx="2520951" cy="1024165"/>
            <a:chOff x="6917201" y="0"/>
            <a:chExt cx="2227776"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p11"/>
          <p:cNvGrpSpPr/>
          <p:nvPr/>
        </p:nvGrpSpPr>
        <p:grpSpPr>
          <a:xfrm>
            <a:off x="199149" y="2"/>
            <a:ext cx="2795413" cy="1083308"/>
            <a:chOff x="6917201" y="0"/>
            <a:chExt cx="2227776"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1"/>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 name="Google Shape;20;p3"/>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1" name="Google Shape;21;p3"/>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 name="Google Shape;22;p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4"/>
          <p:cNvGrpSpPr/>
          <p:nvPr/>
        </p:nvGrpSpPr>
        <p:grpSpPr>
          <a:xfrm>
            <a:off x="255200" y="592"/>
            <a:ext cx="2250363" cy="1044300"/>
            <a:chOff x="255200" y="592"/>
            <a:chExt cx="2250363" cy="1044300"/>
          </a:xfrm>
        </p:grpSpPr>
        <p:sp>
          <p:nvSpPr>
            <p:cNvPr id="29" name="Google Shape;29;p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 name="Google Shape;32;p4"/>
          <p:cNvGrpSpPr/>
          <p:nvPr/>
        </p:nvGrpSpPr>
        <p:grpSpPr>
          <a:xfrm>
            <a:off x="905395" y="592"/>
            <a:ext cx="2250363" cy="1044300"/>
            <a:chOff x="905395" y="592"/>
            <a:chExt cx="2250363" cy="1044300"/>
          </a:xfrm>
        </p:grpSpPr>
        <p:sp>
          <p:nvSpPr>
            <p:cNvPr id="33" name="Google Shape;33;p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 name="Google Shape;36;p4"/>
          <p:cNvGrpSpPr/>
          <p:nvPr/>
        </p:nvGrpSpPr>
        <p:grpSpPr>
          <a:xfrm>
            <a:off x="7057468" y="5088"/>
            <a:ext cx="1851281" cy="752108"/>
            <a:chOff x="6917201" y="0"/>
            <a:chExt cx="2227776" cy="863400"/>
          </a:xfrm>
        </p:grpSpPr>
        <p:sp>
          <p:nvSpPr>
            <p:cNvPr id="37" name="Google Shape;37;p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4"/>
          <p:cNvGrpSpPr/>
          <p:nvPr/>
        </p:nvGrpSpPr>
        <p:grpSpPr>
          <a:xfrm>
            <a:off x="6553032" y="4217852"/>
            <a:ext cx="2389067" cy="925737"/>
            <a:chOff x="6917201" y="0"/>
            <a:chExt cx="2227776" cy="863400"/>
          </a:xfrm>
        </p:grpSpPr>
        <p:sp>
          <p:nvSpPr>
            <p:cNvPr id="41" name="Google Shape;41;p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 name="Google Shape;44;p4"/>
          <p:cNvGrpSpPr/>
          <p:nvPr/>
        </p:nvGrpSpPr>
        <p:grpSpPr>
          <a:xfrm>
            <a:off x="199149" y="4055652"/>
            <a:ext cx="2795413" cy="1083308"/>
            <a:chOff x="6917201" y="0"/>
            <a:chExt cx="2227776" cy="863400"/>
          </a:xfrm>
        </p:grpSpPr>
        <p:sp>
          <p:nvSpPr>
            <p:cNvPr id="45" name="Google Shape;45;p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4"/>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49" name="Google Shape;49;p4"/>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50" name="Google Shape;50;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5"/>
          <p:cNvGrpSpPr/>
          <p:nvPr/>
        </p:nvGrpSpPr>
        <p:grpSpPr>
          <a:xfrm>
            <a:off x="5594191" y="3961115"/>
            <a:ext cx="2910144" cy="1182340"/>
            <a:chOff x="6917201" y="0"/>
            <a:chExt cx="2227776" cy="863400"/>
          </a:xfrm>
        </p:grpSpPr>
        <p:sp>
          <p:nvSpPr>
            <p:cNvPr id="54" name="Google Shape;54;p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 name="Google Shape;57;p5"/>
          <p:cNvGrpSpPr/>
          <p:nvPr/>
        </p:nvGrpSpPr>
        <p:grpSpPr>
          <a:xfrm>
            <a:off x="199149" y="2"/>
            <a:ext cx="2795413" cy="1083308"/>
            <a:chOff x="6917201" y="0"/>
            <a:chExt cx="2227776" cy="863400"/>
          </a:xfrm>
        </p:grpSpPr>
        <p:sp>
          <p:nvSpPr>
            <p:cNvPr id="58" name="Google Shape;58;p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5"/>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2" name="Google Shape;62;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6"/>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 name="Google Shape;85;p8"/>
          <p:cNvGrpSpPr/>
          <p:nvPr/>
        </p:nvGrpSpPr>
        <p:grpSpPr>
          <a:xfrm>
            <a:off x="34934" y="4522125"/>
            <a:ext cx="1593305" cy="617072"/>
            <a:chOff x="6917201" y="0"/>
            <a:chExt cx="2227776"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8"/>
          <p:cNvGrpSpPr/>
          <p:nvPr/>
        </p:nvGrpSpPr>
        <p:grpSpPr>
          <a:xfrm>
            <a:off x="5886353" y="1243"/>
            <a:ext cx="3257454" cy="1261514"/>
            <a:chOff x="6917201" y="0"/>
            <a:chExt cx="2227776"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8"/>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0"/>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rgbClr val="8E7CC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1.png"/><Relationship Id="rId13" Type="http://schemas.openxmlformats.org/officeDocument/2006/relationships/image" Target="../media/image4.pn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8.png"/><Relationship Id="rId1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2.jpg"/><Relationship Id="rId5" Type="http://schemas.openxmlformats.org/officeDocument/2006/relationships/image" Target="../media/image12.jpg"/><Relationship Id="rId6" Type="http://schemas.openxmlformats.org/officeDocument/2006/relationships/image" Target="../media/image7.jpg"/><Relationship Id="rId7"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3">
            <a:alphaModFix amt="87000"/>
          </a:blip>
          <a:stretch>
            <a:fillRect/>
          </a:stretch>
        </p:blipFill>
        <p:spPr>
          <a:xfrm>
            <a:off x="190500" y="156875"/>
            <a:ext cx="8763000" cy="4818526"/>
          </a:xfrm>
          <a:prstGeom prst="rect">
            <a:avLst/>
          </a:prstGeom>
          <a:noFill/>
          <a:ln>
            <a:noFill/>
          </a:ln>
        </p:spPr>
      </p:pic>
      <p:sp>
        <p:nvSpPr>
          <p:cNvPr id="129" name="Google Shape;129;p13"/>
          <p:cNvSpPr txBox="1"/>
          <p:nvPr>
            <p:ph type="title"/>
          </p:nvPr>
        </p:nvSpPr>
        <p:spPr>
          <a:xfrm>
            <a:off x="666750" y="986800"/>
            <a:ext cx="7505700" cy="954600"/>
          </a:xfrm>
          <a:prstGeom prst="rect">
            <a:avLst/>
          </a:prstGeom>
          <a:noFill/>
          <a:ln>
            <a:noFill/>
          </a:ln>
          <a:effectLst>
            <a:outerShdw blurRad="57150" rotWithShape="0" algn="bl" dir="21240000" dist="19050">
              <a:srgbClr val="000000"/>
            </a:outerShdw>
          </a:effectLst>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en" sz="4100">
                <a:solidFill>
                  <a:srgbClr val="FFD966"/>
                </a:solidFill>
                <a:latin typeface="Nunito ExtraBold"/>
                <a:ea typeface="Nunito ExtraBold"/>
                <a:cs typeface="Nunito ExtraBold"/>
                <a:sym typeface="Nunito ExtraBold"/>
              </a:rPr>
              <a:t>SQUANDER</a:t>
            </a:r>
            <a:endParaRPr sz="4100">
              <a:solidFill>
                <a:srgbClr val="FFD966"/>
              </a:solidFill>
              <a:latin typeface="Nunito ExtraBold"/>
              <a:ea typeface="Nunito ExtraBold"/>
              <a:cs typeface="Nunito ExtraBold"/>
              <a:sym typeface="Nunito ExtraBold"/>
            </a:endParaRPr>
          </a:p>
        </p:txBody>
      </p:sp>
      <p:sp>
        <p:nvSpPr>
          <p:cNvPr id="130" name="Google Shape;130;p13"/>
          <p:cNvSpPr txBox="1"/>
          <p:nvPr/>
        </p:nvSpPr>
        <p:spPr>
          <a:xfrm>
            <a:off x="3958475" y="20086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1" name="Google Shape;131;p13"/>
          <p:cNvSpPr txBox="1"/>
          <p:nvPr/>
        </p:nvSpPr>
        <p:spPr>
          <a:xfrm>
            <a:off x="4885750" y="2008650"/>
            <a:ext cx="4191000" cy="1285500"/>
          </a:xfrm>
          <a:prstGeom prst="rect">
            <a:avLst/>
          </a:prstGeom>
          <a:noFill/>
          <a:ln>
            <a:noFill/>
          </a:ln>
          <a:effectLst>
            <a:outerShdw blurRad="85725" rotWithShape="0" algn="bl">
              <a:srgbClr val="000000"/>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lang="en" sz="2200">
                <a:solidFill>
                  <a:srgbClr val="F1C232"/>
                </a:solidFill>
                <a:latin typeface="Trebuchet MS"/>
                <a:ea typeface="Trebuchet MS"/>
                <a:cs typeface="Trebuchet MS"/>
                <a:sym typeface="Trebuchet MS"/>
              </a:rPr>
              <a:t>                 </a:t>
            </a:r>
            <a:r>
              <a:rPr lang="en" sz="2200">
                <a:solidFill>
                  <a:srgbClr val="FFD966"/>
                </a:solidFill>
                <a:latin typeface="Trebuchet MS"/>
                <a:ea typeface="Trebuchet MS"/>
                <a:cs typeface="Trebuchet MS"/>
                <a:sym typeface="Trebuchet MS"/>
              </a:rPr>
              <a:t> </a:t>
            </a:r>
            <a:r>
              <a:rPr b="0" i="0" lang="en" sz="2150" u="none" cap="none" strike="noStrike">
                <a:solidFill>
                  <a:srgbClr val="FFD966"/>
                </a:solidFill>
                <a:latin typeface="Trebuchet MS"/>
                <a:ea typeface="Trebuchet MS"/>
                <a:cs typeface="Trebuchet MS"/>
                <a:sym typeface="Trebuchet MS"/>
              </a:rPr>
              <a:t>CAPSTONE PROJECT </a:t>
            </a:r>
            <a:endParaRPr b="0" i="0" sz="2150" u="none" cap="none" strike="noStrike">
              <a:solidFill>
                <a:srgbClr val="FFD966"/>
              </a:solidFill>
              <a:latin typeface="Trebuchet MS"/>
              <a:ea typeface="Trebuchet MS"/>
              <a:cs typeface="Trebuchet MS"/>
              <a:sym typeface="Trebuchet MS"/>
            </a:endParaRPr>
          </a:p>
          <a:p>
            <a:pPr indent="0" lvl="0" marL="0" rtl="0" algn="ctr">
              <a:lnSpc>
                <a:spcPct val="115000"/>
              </a:lnSpc>
              <a:spcBef>
                <a:spcPts val="0"/>
              </a:spcBef>
              <a:spcAft>
                <a:spcPts val="0"/>
              </a:spcAft>
              <a:buClr>
                <a:srgbClr val="000000"/>
              </a:buClr>
              <a:buSzPts val="2200"/>
              <a:buFont typeface="Arial"/>
              <a:buNone/>
            </a:pPr>
            <a:r>
              <a:rPr lang="en" sz="2150">
                <a:solidFill>
                  <a:srgbClr val="FFD966"/>
                </a:solidFill>
                <a:latin typeface="Trebuchet MS"/>
                <a:ea typeface="Trebuchet MS"/>
                <a:cs typeface="Trebuchet MS"/>
                <a:sym typeface="Trebuchet MS"/>
              </a:rPr>
              <a:t>                             - FALL 2022 </a:t>
            </a:r>
            <a:endParaRPr sz="2150">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2200"/>
              <a:buFont typeface="Arial"/>
              <a:buNone/>
            </a:pPr>
            <a:r>
              <a:rPr lang="en" sz="2150">
                <a:solidFill>
                  <a:srgbClr val="FFD966"/>
                </a:solidFill>
                <a:latin typeface="Trebuchet MS"/>
                <a:ea typeface="Trebuchet MS"/>
                <a:cs typeface="Trebuchet MS"/>
                <a:sym typeface="Trebuchet MS"/>
              </a:rPr>
              <a:t>                  </a:t>
            </a:r>
            <a:r>
              <a:rPr b="0" i="0" lang="en" sz="2150" u="none" cap="none" strike="noStrike">
                <a:solidFill>
                  <a:srgbClr val="FFD966"/>
                </a:solidFill>
                <a:latin typeface="Trebuchet MS"/>
                <a:ea typeface="Trebuchet MS"/>
                <a:cs typeface="Trebuchet MS"/>
                <a:sym typeface="Trebuchet MS"/>
              </a:rPr>
              <a:t>PROF HENRY WONG</a:t>
            </a:r>
            <a:endParaRPr b="0" i="0" sz="2150" u="none" cap="none" strike="noStrike">
              <a:solidFill>
                <a:srgbClr val="FFD966"/>
              </a:solidFill>
              <a:latin typeface="Trebuchet MS"/>
              <a:ea typeface="Trebuchet MS"/>
              <a:cs typeface="Trebuchet MS"/>
              <a:sym typeface="Trebuchet MS"/>
            </a:endParaRPr>
          </a:p>
        </p:txBody>
      </p:sp>
      <p:sp>
        <p:nvSpPr>
          <p:cNvPr id="132" name="Google Shape;132;p13"/>
          <p:cNvSpPr txBox="1"/>
          <p:nvPr/>
        </p:nvSpPr>
        <p:spPr>
          <a:xfrm>
            <a:off x="6911800" y="3257550"/>
            <a:ext cx="2095800" cy="1650000"/>
          </a:xfrm>
          <a:prstGeom prst="rect">
            <a:avLst/>
          </a:prstGeom>
          <a:noFill/>
          <a:ln>
            <a:noFill/>
          </a:ln>
          <a:effectLst>
            <a:outerShdw blurRad="57150" rotWithShape="0" algn="bl" dir="21540000" dist="19050">
              <a:srgbClr val="000000"/>
            </a:outerShdw>
          </a:effectLst>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700"/>
              <a:buFont typeface="Arial"/>
              <a:buNone/>
            </a:pPr>
            <a:r>
              <a:rPr b="0" i="0" lang="en" sz="1700" u="none" cap="none" strike="noStrike">
                <a:solidFill>
                  <a:srgbClr val="FFD966"/>
                </a:solidFill>
                <a:latin typeface="Trebuchet MS"/>
                <a:ea typeface="Trebuchet MS"/>
                <a:cs typeface="Trebuchet MS"/>
                <a:sym typeface="Trebuchet MS"/>
              </a:rPr>
              <a:t>Aakansha Agarwala</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Austin Blaise</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Nicholas Wong</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Rajat Nagavkar</a:t>
            </a:r>
            <a:endParaRPr b="0" i="0" sz="1700" u="none" cap="none" strike="noStrike">
              <a:solidFill>
                <a:srgbClr val="FFD966"/>
              </a:solidFill>
              <a:latin typeface="Trebuchet MS"/>
              <a:ea typeface="Trebuchet MS"/>
              <a:cs typeface="Trebuchet MS"/>
              <a:sym typeface="Trebuchet MS"/>
            </a:endParaRPr>
          </a:p>
          <a:p>
            <a:pPr indent="0" lvl="0" marL="0" marR="0" rtl="0" algn="ctr">
              <a:lnSpc>
                <a:spcPct val="115000"/>
              </a:lnSpc>
              <a:spcBef>
                <a:spcPts val="0"/>
              </a:spcBef>
              <a:spcAft>
                <a:spcPts val="0"/>
              </a:spcAft>
              <a:buClr>
                <a:srgbClr val="000000"/>
              </a:buClr>
              <a:buSzPts val="1700"/>
              <a:buFont typeface="Arial"/>
              <a:buNone/>
            </a:pPr>
            <a:r>
              <a:rPr lang="en" sz="1700">
                <a:solidFill>
                  <a:srgbClr val="FFD966"/>
                </a:solidFill>
                <a:latin typeface="Trebuchet MS"/>
                <a:ea typeface="Trebuchet MS"/>
                <a:cs typeface="Trebuchet MS"/>
                <a:sym typeface="Trebuchet MS"/>
              </a:rPr>
              <a:t> </a:t>
            </a:r>
            <a:r>
              <a:rPr b="0" i="0" lang="en" sz="1700" u="none" cap="none" strike="noStrike">
                <a:solidFill>
                  <a:srgbClr val="FFD966"/>
                </a:solidFill>
                <a:latin typeface="Trebuchet MS"/>
                <a:ea typeface="Trebuchet MS"/>
                <a:cs typeface="Trebuchet MS"/>
                <a:sym typeface="Trebuchet MS"/>
              </a:rPr>
              <a:t>Suryadeep Nallana</a:t>
            </a:r>
            <a:endParaRPr b="0" i="0" sz="900" u="none" cap="none" strike="noStrike">
              <a:solidFill>
                <a:srgbClr val="FFD966"/>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b="1" lang="en">
                <a:latin typeface="Trebuchet MS"/>
                <a:ea typeface="Trebuchet MS"/>
                <a:cs typeface="Trebuchet MS"/>
                <a:sym typeface="Trebuchet MS"/>
              </a:rPr>
              <a:t>David, the retiree </a:t>
            </a:r>
            <a:endParaRPr b="1">
              <a:latin typeface="Trebuchet MS"/>
              <a:ea typeface="Trebuchet MS"/>
              <a:cs typeface="Trebuchet MS"/>
              <a:sym typeface="Trebuchet MS"/>
            </a:endParaRPr>
          </a:p>
        </p:txBody>
      </p:sp>
      <p:sp>
        <p:nvSpPr>
          <p:cNvPr id="238" name="Google Shape;238;p22"/>
          <p:cNvSpPr txBox="1"/>
          <p:nvPr/>
        </p:nvSpPr>
        <p:spPr>
          <a:xfrm>
            <a:off x="920250" y="2084300"/>
            <a:ext cx="71757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David was a sale executive in a marketing firm. He retired from the job recently. He was successful and has been an inspiration for others in the company.  After his retirement, David brought up the interest he had for quite some time to renovate his house.  He wants to give a personal touch to the house and lead the rest of his life happily in his way. Now he is spending  all his time taking care of the process under his supervision and making a beautiful house for himself </a:t>
            </a:r>
            <a:endParaRPr b="0" i="0" sz="1100" u="none" cap="none" strike="noStrike">
              <a:solidFill>
                <a:srgbClr val="BF9000"/>
              </a:solidFill>
              <a:latin typeface="Trebuchet MS"/>
              <a:ea typeface="Trebuchet MS"/>
              <a:cs typeface="Trebuchet MS"/>
              <a:sym typeface="Trebuchet MS"/>
            </a:endParaRPr>
          </a:p>
        </p:txBody>
      </p:sp>
      <p:sp>
        <p:nvSpPr>
          <p:cNvPr id="239" name="Google Shape;239;p22"/>
          <p:cNvSpPr txBox="1"/>
          <p:nvPr/>
        </p:nvSpPr>
        <p:spPr>
          <a:xfrm>
            <a:off x="920250" y="3485025"/>
            <a:ext cx="74046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can be helpful for David, as he is looking after the construction works for his house. The waste can generate a lot, with all the accumulated waste, he can recognize the waste under categories  within the app and send it to his nearest garbage station. That’s make David being responsible for his waste and keeping the environment at a better position.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rebuchet MS"/>
                <a:ea typeface="Trebuchet MS"/>
                <a:cs typeface="Trebuchet MS"/>
                <a:sym typeface="Trebuchet MS"/>
              </a:rPr>
              <a:t> </a:t>
            </a:r>
            <a:endParaRPr b="0" i="0" sz="1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pic>
        <p:nvPicPr>
          <p:cNvPr id="240" name="Google Shape;240;p22"/>
          <p:cNvPicPr preferRelativeResize="0"/>
          <p:nvPr/>
        </p:nvPicPr>
        <p:blipFill rotWithShape="1">
          <a:blip r:embed="rId3">
            <a:alphaModFix/>
          </a:blip>
          <a:srcRect b="0" l="0" r="0" t="0"/>
          <a:stretch/>
        </p:blipFill>
        <p:spPr>
          <a:xfrm>
            <a:off x="5302049" y="392512"/>
            <a:ext cx="2793900" cy="1860775"/>
          </a:xfrm>
          <a:prstGeom prst="rect">
            <a:avLst/>
          </a:prstGeom>
          <a:noFill/>
          <a:ln>
            <a:noFill/>
          </a:ln>
        </p:spPr>
      </p:pic>
      <p:cxnSp>
        <p:nvCxnSpPr>
          <p:cNvPr id="241" name="Google Shape;241;p22"/>
          <p:cNvCxnSpPr/>
          <p:nvPr/>
        </p:nvCxnSpPr>
        <p:spPr>
          <a:xfrm flipH="1" rot="10800000">
            <a:off x="890550" y="1412000"/>
            <a:ext cx="3423600" cy="138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3"/>
          <p:cNvPicPr preferRelativeResize="0"/>
          <p:nvPr/>
        </p:nvPicPr>
        <p:blipFill rotWithShape="1">
          <a:blip r:embed="rId3">
            <a:alphaModFix/>
          </a:blip>
          <a:srcRect b="0" l="0" r="0" t="0"/>
          <a:stretch/>
        </p:blipFill>
        <p:spPr>
          <a:xfrm>
            <a:off x="1107425" y="823975"/>
            <a:ext cx="6839350" cy="4003524"/>
          </a:xfrm>
          <a:prstGeom prst="rect">
            <a:avLst/>
          </a:prstGeom>
          <a:noFill/>
          <a:ln>
            <a:noFill/>
          </a:ln>
        </p:spPr>
      </p:pic>
      <p:sp>
        <p:nvSpPr>
          <p:cNvPr id="247" name="Google Shape;247;p23"/>
          <p:cNvSpPr/>
          <p:nvPr/>
        </p:nvSpPr>
        <p:spPr>
          <a:xfrm>
            <a:off x="1628400" y="333700"/>
            <a:ext cx="60396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MINIMAL VIABLE PRODUCT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nvSpPr>
        <p:spPr>
          <a:xfrm>
            <a:off x="1070725" y="2184945"/>
            <a:ext cx="7003754" cy="1539300"/>
          </a:xfrm>
          <a:prstGeom prst="rect">
            <a:avLst/>
          </a:prstGeom>
          <a:noFill/>
          <a:ln>
            <a:noFill/>
          </a:ln>
        </p:spPr>
        <p:txBody>
          <a:bodyPr anchorCtr="0" anchor="ctr" bIns="45700" lIns="91425" spcFirstLastPara="1" rIns="91425" wrap="square" tIns="45700">
            <a:noAutofit/>
          </a:bodyPr>
          <a:lstStyle/>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Scheduling the pick up of recycling waste by the factory</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Creation of a User Profile for each user who uses the application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Showing the History of a pickup that is scheduled by a user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9E7C38"/>
              </a:buClr>
              <a:buSzPts val="1600"/>
              <a:buFont typeface="Trebuchet MS"/>
              <a:buChar char="●"/>
            </a:pPr>
            <a:r>
              <a:rPr b="0" i="0" lang="en" sz="1600" u="none" cap="none" strike="noStrike">
                <a:solidFill>
                  <a:srgbClr val="BF9000"/>
                </a:solidFill>
                <a:latin typeface="Trebuchet MS"/>
                <a:ea typeface="Trebuchet MS"/>
                <a:cs typeface="Trebuchet MS"/>
                <a:sym typeface="Trebuchet MS"/>
              </a:rPr>
              <a:t>Showing the recycling statistics for each user </a:t>
            </a:r>
            <a:endParaRPr b="0" i="0" sz="16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1" i="0" sz="1400" u="sng" cap="none" strike="noStrike">
              <a:solidFill>
                <a:srgbClr val="9E7C38"/>
              </a:solidFill>
              <a:latin typeface="Trebuchet MS"/>
              <a:ea typeface="Trebuchet MS"/>
              <a:cs typeface="Trebuchet MS"/>
              <a:sym typeface="Trebuchet MS"/>
            </a:endParaRPr>
          </a:p>
        </p:txBody>
      </p:sp>
      <p:sp>
        <p:nvSpPr>
          <p:cNvPr id="253" name="Google Shape;253;p24"/>
          <p:cNvSpPr txBox="1"/>
          <p:nvPr/>
        </p:nvSpPr>
        <p:spPr>
          <a:xfrm>
            <a:off x="712700" y="1665975"/>
            <a:ext cx="3000000" cy="461635"/>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BF9000"/>
                </a:solidFill>
                <a:latin typeface="Trebuchet MS"/>
                <a:ea typeface="Trebuchet MS"/>
                <a:cs typeface="Trebuchet MS"/>
                <a:sym typeface="Trebuchet MS"/>
              </a:rPr>
              <a:t>Features:</a:t>
            </a:r>
            <a:endParaRPr b="0" i="0" sz="1800" u="none" cap="none" strike="noStrike">
              <a:solidFill>
                <a:srgbClr val="BF9000"/>
              </a:solidFill>
              <a:latin typeface="Trebuchet MS"/>
              <a:ea typeface="Trebuchet MS"/>
              <a:cs typeface="Trebuchet MS"/>
              <a:sym typeface="Trebuchet MS"/>
            </a:endParaRPr>
          </a:p>
        </p:txBody>
      </p:sp>
      <p:sp>
        <p:nvSpPr>
          <p:cNvPr id="254" name="Google Shape;254;p24"/>
          <p:cNvSpPr/>
          <p:nvPr/>
        </p:nvSpPr>
        <p:spPr>
          <a:xfrm>
            <a:off x="1154200" y="409900"/>
            <a:ext cx="71268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MINIMAL VIABLE PRODUCT (MVP)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5"/>
          <p:cNvPicPr preferRelativeResize="0"/>
          <p:nvPr/>
        </p:nvPicPr>
        <p:blipFill rotWithShape="1">
          <a:blip r:embed="rId3">
            <a:alphaModFix/>
          </a:blip>
          <a:srcRect b="6802" l="0" r="0" t="0"/>
          <a:stretch/>
        </p:blipFill>
        <p:spPr>
          <a:xfrm>
            <a:off x="1426325" y="563800"/>
            <a:ext cx="6245524" cy="4357300"/>
          </a:xfrm>
          <a:prstGeom prst="rect">
            <a:avLst/>
          </a:prstGeom>
          <a:noFill/>
          <a:ln>
            <a:noFill/>
          </a:ln>
        </p:spPr>
      </p:pic>
      <p:sp>
        <p:nvSpPr>
          <p:cNvPr id="260" name="Google Shape;260;p25"/>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TECHNOLOGIES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3">
            <a:alphaModFix/>
          </a:blip>
          <a:srcRect b="0" l="0" r="0" t="0"/>
          <a:stretch/>
        </p:blipFill>
        <p:spPr>
          <a:xfrm>
            <a:off x="993125" y="1530975"/>
            <a:ext cx="2223950" cy="1529325"/>
          </a:xfrm>
          <a:prstGeom prst="rect">
            <a:avLst/>
          </a:prstGeom>
          <a:noFill/>
          <a:ln>
            <a:noFill/>
          </a:ln>
        </p:spPr>
      </p:pic>
      <p:pic>
        <p:nvPicPr>
          <p:cNvPr id="266" name="Google Shape;266;p26"/>
          <p:cNvPicPr preferRelativeResize="0"/>
          <p:nvPr/>
        </p:nvPicPr>
        <p:blipFill rotWithShape="1">
          <a:blip r:embed="rId4">
            <a:alphaModFix/>
          </a:blip>
          <a:srcRect b="0" l="0" r="0" t="0"/>
          <a:stretch/>
        </p:blipFill>
        <p:spPr>
          <a:xfrm>
            <a:off x="3740350" y="1454775"/>
            <a:ext cx="1719703" cy="1529325"/>
          </a:xfrm>
          <a:prstGeom prst="rect">
            <a:avLst/>
          </a:prstGeom>
          <a:noFill/>
          <a:ln>
            <a:noFill/>
          </a:ln>
        </p:spPr>
      </p:pic>
      <p:pic>
        <p:nvPicPr>
          <p:cNvPr id="267" name="Google Shape;267;p26"/>
          <p:cNvPicPr preferRelativeResize="0"/>
          <p:nvPr/>
        </p:nvPicPr>
        <p:blipFill rotWithShape="1">
          <a:blip r:embed="rId5">
            <a:alphaModFix/>
          </a:blip>
          <a:srcRect b="0" l="0" r="0" t="0"/>
          <a:stretch/>
        </p:blipFill>
        <p:spPr>
          <a:xfrm>
            <a:off x="6059525" y="1454775"/>
            <a:ext cx="1684859" cy="1529325"/>
          </a:xfrm>
          <a:prstGeom prst="rect">
            <a:avLst/>
          </a:prstGeom>
          <a:noFill/>
          <a:ln>
            <a:noFill/>
          </a:ln>
        </p:spPr>
      </p:pic>
      <p:pic>
        <p:nvPicPr>
          <p:cNvPr id="268" name="Google Shape;268;p26"/>
          <p:cNvPicPr preferRelativeResize="0"/>
          <p:nvPr/>
        </p:nvPicPr>
        <p:blipFill rotWithShape="1">
          <a:blip r:embed="rId6">
            <a:alphaModFix/>
          </a:blip>
          <a:srcRect b="0" l="0" r="0" t="0"/>
          <a:stretch/>
        </p:blipFill>
        <p:spPr>
          <a:xfrm>
            <a:off x="860725" y="3128350"/>
            <a:ext cx="2126000" cy="1721053"/>
          </a:xfrm>
          <a:prstGeom prst="rect">
            <a:avLst/>
          </a:prstGeom>
          <a:noFill/>
          <a:ln>
            <a:noFill/>
          </a:ln>
        </p:spPr>
      </p:pic>
      <p:pic>
        <p:nvPicPr>
          <p:cNvPr id="269" name="Google Shape;269;p26"/>
          <p:cNvPicPr preferRelativeResize="0"/>
          <p:nvPr/>
        </p:nvPicPr>
        <p:blipFill rotWithShape="1">
          <a:blip r:embed="rId7">
            <a:alphaModFix/>
          </a:blip>
          <a:srcRect b="0" l="0" r="0" t="0"/>
          <a:stretch/>
        </p:blipFill>
        <p:spPr>
          <a:xfrm>
            <a:off x="3345200" y="3119525"/>
            <a:ext cx="2223950" cy="1721050"/>
          </a:xfrm>
          <a:prstGeom prst="rect">
            <a:avLst/>
          </a:prstGeom>
          <a:noFill/>
          <a:ln>
            <a:noFill/>
          </a:ln>
        </p:spPr>
      </p:pic>
      <p:pic>
        <p:nvPicPr>
          <p:cNvPr id="270" name="Google Shape;270;p26"/>
          <p:cNvPicPr preferRelativeResize="0"/>
          <p:nvPr/>
        </p:nvPicPr>
        <p:blipFill rotWithShape="1">
          <a:blip r:embed="rId8">
            <a:alphaModFix/>
          </a:blip>
          <a:srcRect b="0" l="0" r="0" t="0"/>
          <a:stretch/>
        </p:blipFill>
        <p:spPr>
          <a:xfrm>
            <a:off x="5732325" y="3128350"/>
            <a:ext cx="2315981" cy="1721050"/>
          </a:xfrm>
          <a:prstGeom prst="rect">
            <a:avLst/>
          </a:prstGeom>
          <a:noFill/>
          <a:ln>
            <a:noFill/>
          </a:ln>
        </p:spPr>
      </p:pic>
      <p:pic>
        <p:nvPicPr>
          <p:cNvPr id="271" name="Google Shape;271;p26"/>
          <p:cNvPicPr preferRelativeResize="0"/>
          <p:nvPr/>
        </p:nvPicPr>
        <p:blipFill rotWithShape="1">
          <a:blip r:embed="rId9">
            <a:alphaModFix/>
          </a:blip>
          <a:srcRect b="0" l="0" r="0" t="0"/>
          <a:stretch/>
        </p:blipFill>
        <p:spPr>
          <a:xfrm>
            <a:off x="3773438" y="3095875"/>
            <a:ext cx="1367475" cy="1367475"/>
          </a:xfrm>
          <a:prstGeom prst="rect">
            <a:avLst/>
          </a:prstGeom>
          <a:noFill/>
          <a:ln>
            <a:noFill/>
          </a:ln>
        </p:spPr>
      </p:pic>
      <p:sp>
        <p:nvSpPr>
          <p:cNvPr id="272" name="Google Shape;272;p26"/>
          <p:cNvSpPr txBox="1"/>
          <p:nvPr/>
        </p:nvSpPr>
        <p:spPr>
          <a:xfrm>
            <a:off x="3411676" y="4354900"/>
            <a:ext cx="2157474" cy="4002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363636"/>
                </a:solidFill>
                <a:latin typeface="Trebuchet MS"/>
                <a:ea typeface="Trebuchet MS"/>
                <a:cs typeface="Trebuchet MS"/>
                <a:sym typeface="Trebuchet MS"/>
              </a:rPr>
              <a:t>AWS Cloudformation</a:t>
            </a:r>
            <a:endParaRPr b="1" i="0" sz="1400" u="none" cap="none" strike="noStrike">
              <a:solidFill>
                <a:srgbClr val="363636"/>
              </a:solidFill>
              <a:latin typeface="Trebuchet MS"/>
              <a:ea typeface="Trebuchet MS"/>
              <a:cs typeface="Trebuchet MS"/>
              <a:sym typeface="Trebuchet MS"/>
            </a:endParaRPr>
          </a:p>
        </p:txBody>
      </p:sp>
      <p:sp>
        <p:nvSpPr>
          <p:cNvPr id="273" name="Google Shape;273;p26"/>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TECHNOLOGIES </a:t>
            </a:r>
            <a:r>
              <a:rPr lang="en" sz="3200">
                <a:solidFill>
                  <a:srgbClr val="7F6000"/>
                </a:solidFill>
                <a:latin typeface="Nunito ExtraBold"/>
                <a:ea typeface="Nunito ExtraBold"/>
                <a:cs typeface="Nunito ExtraBold"/>
                <a:sym typeface="Nunito ExtraBold"/>
              </a:rPr>
              <a:t>USED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7"/>
          <p:cNvPicPr preferRelativeResize="0"/>
          <p:nvPr/>
        </p:nvPicPr>
        <p:blipFill rotWithShape="1">
          <a:blip r:embed="rId3">
            <a:alphaModFix/>
          </a:blip>
          <a:srcRect b="0" l="0" r="0" t="0"/>
          <a:stretch/>
        </p:blipFill>
        <p:spPr>
          <a:xfrm>
            <a:off x="2242226" y="909050"/>
            <a:ext cx="5010649" cy="3771450"/>
          </a:xfrm>
          <a:prstGeom prst="rect">
            <a:avLst/>
          </a:prstGeom>
          <a:noFill/>
          <a:ln cap="flat" cmpd="sng" w="9525">
            <a:solidFill>
              <a:schemeClr val="dk1"/>
            </a:solidFill>
            <a:prstDash val="solid"/>
            <a:round/>
            <a:headEnd len="sm" w="sm" type="none"/>
            <a:tailEnd len="sm" w="sm" type="none"/>
          </a:ln>
        </p:spPr>
      </p:pic>
      <p:sp>
        <p:nvSpPr>
          <p:cNvPr id="279" name="Google Shape;279;p27"/>
          <p:cNvSpPr/>
          <p:nvPr/>
        </p:nvSpPr>
        <p:spPr>
          <a:xfrm>
            <a:off x="2312250" y="588875"/>
            <a:ext cx="4861500" cy="483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ARCHITECTURE DESIGN </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8"/>
          <p:cNvPicPr preferRelativeResize="0"/>
          <p:nvPr/>
        </p:nvPicPr>
        <p:blipFill>
          <a:blip r:embed="rId3">
            <a:alphaModFix/>
          </a:blip>
          <a:stretch>
            <a:fillRect/>
          </a:stretch>
        </p:blipFill>
        <p:spPr>
          <a:xfrm>
            <a:off x="1834650" y="1358900"/>
            <a:ext cx="5200650" cy="2867025"/>
          </a:xfrm>
          <a:prstGeom prst="rect">
            <a:avLst/>
          </a:prstGeom>
          <a:noFill/>
          <a:ln>
            <a:noFill/>
          </a:ln>
        </p:spPr>
      </p:pic>
      <p:sp>
        <p:nvSpPr>
          <p:cNvPr id="285" name="Google Shape;285;p28"/>
          <p:cNvSpPr/>
          <p:nvPr/>
        </p:nvSpPr>
        <p:spPr>
          <a:xfrm>
            <a:off x="1511925" y="333700"/>
            <a:ext cx="63231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2900">
                <a:solidFill>
                  <a:srgbClr val="7F6000"/>
                </a:solidFill>
                <a:latin typeface="Nunito ExtraBold"/>
                <a:ea typeface="Nunito ExtraBold"/>
                <a:cs typeface="Nunito ExtraBold"/>
                <a:sym typeface="Nunito ExtraBold"/>
              </a:rPr>
              <a:t>SQUANDER SEQUENCE DIAGRAM</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9"/>
          <p:cNvPicPr preferRelativeResize="0"/>
          <p:nvPr/>
        </p:nvPicPr>
        <p:blipFill rotWithShape="1">
          <a:blip r:embed="rId3">
            <a:alphaModFix/>
          </a:blip>
          <a:srcRect b="0" l="0" r="0" t="0"/>
          <a:stretch/>
        </p:blipFill>
        <p:spPr>
          <a:xfrm>
            <a:off x="1922875" y="1197625"/>
            <a:ext cx="5335649" cy="3682749"/>
          </a:xfrm>
          <a:prstGeom prst="rect">
            <a:avLst/>
          </a:prstGeom>
          <a:noFill/>
          <a:ln>
            <a:noFill/>
          </a:ln>
        </p:spPr>
      </p:pic>
      <p:sp>
        <p:nvSpPr>
          <p:cNvPr id="291" name="Google Shape;291;p29"/>
          <p:cNvSpPr/>
          <p:nvPr/>
        </p:nvSpPr>
        <p:spPr>
          <a:xfrm>
            <a:off x="1709075" y="333700"/>
            <a:ext cx="59019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SQUANDER ARCHITECTURE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0"/>
          <p:cNvPicPr preferRelativeResize="0"/>
          <p:nvPr/>
        </p:nvPicPr>
        <p:blipFill rotWithShape="1">
          <a:blip r:embed="rId3">
            <a:alphaModFix/>
          </a:blip>
          <a:srcRect b="0" l="0" r="0" t="0"/>
          <a:stretch/>
        </p:blipFill>
        <p:spPr>
          <a:xfrm>
            <a:off x="378200" y="1419200"/>
            <a:ext cx="8115300" cy="3057525"/>
          </a:xfrm>
          <a:prstGeom prst="rect">
            <a:avLst/>
          </a:prstGeom>
          <a:noFill/>
          <a:ln>
            <a:noFill/>
          </a:ln>
        </p:spPr>
      </p:pic>
      <p:pic>
        <p:nvPicPr>
          <p:cNvPr id="297" name="Google Shape;297;p30"/>
          <p:cNvPicPr preferRelativeResize="0"/>
          <p:nvPr/>
        </p:nvPicPr>
        <p:blipFill rotWithShape="1">
          <a:blip r:embed="rId4">
            <a:alphaModFix/>
          </a:blip>
          <a:srcRect b="0" l="0" r="0" t="0"/>
          <a:stretch/>
        </p:blipFill>
        <p:spPr>
          <a:xfrm>
            <a:off x="515325" y="2181275"/>
            <a:ext cx="1880750" cy="1286625"/>
          </a:xfrm>
          <a:prstGeom prst="rect">
            <a:avLst/>
          </a:prstGeom>
          <a:noFill/>
          <a:ln>
            <a:noFill/>
          </a:ln>
        </p:spPr>
      </p:pic>
      <p:sp>
        <p:nvSpPr>
          <p:cNvPr id="298" name="Google Shape;298;p30"/>
          <p:cNvSpPr txBox="1"/>
          <p:nvPr/>
        </p:nvSpPr>
        <p:spPr>
          <a:xfrm>
            <a:off x="7191400" y="2116775"/>
            <a:ext cx="12342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Plastic</a:t>
            </a:r>
            <a:endParaRPr b="0" i="0" sz="1400" u="none" cap="none" strike="noStrike">
              <a:solidFill>
                <a:schemeClr val="dk1"/>
              </a:solidFill>
              <a:latin typeface="Calibri"/>
              <a:ea typeface="Calibri"/>
              <a:cs typeface="Calibri"/>
              <a:sym typeface="Calibri"/>
            </a:endParaRPr>
          </a:p>
        </p:txBody>
      </p:sp>
      <p:sp>
        <p:nvSpPr>
          <p:cNvPr id="299" name="Google Shape;299;p30"/>
          <p:cNvSpPr txBox="1"/>
          <p:nvPr/>
        </p:nvSpPr>
        <p:spPr>
          <a:xfrm>
            <a:off x="7191400" y="2624475"/>
            <a:ext cx="1234200" cy="400200"/>
          </a:xfrm>
          <a:prstGeom prst="rect">
            <a:avLst/>
          </a:prstGeom>
          <a:solidFill>
            <a:srgbClr val="4A86E8"/>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Cardboard</a:t>
            </a:r>
            <a:endParaRPr b="0" i="0" sz="1400" u="none" cap="none" strike="noStrike">
              <a:solidFill>
                <a:schemeClr val="dk1"/>
              </a:solidFill>
              <a:latin typeface="Calibri"/>
              <a:ea typeface="Calibri"/>
              <a:cs typeface="Calibri"/>
              <a:sym typeface="Calibri"/>
            </a:endParaRPr>
          </a:p>
        </p:txBody>
      </p:sp>
      <p:sp>
        <p:nvSpPr>
          <p:cNvPr id="300" name="Google Shape;300;p30"/>
          <p:cNvSpPr txBox="1"/>
          <p:nvPr/>
        </p:nvSpPr>
        <p:spPr>
          <a:xfrm>
            <a:off x="7191400" y="3163000"/>
            <a:ext cx="1205700" cy="400200"/>
          </a:xfrm>
          <a:prstGeom prst="rect">
            <a:avLst/>
          </a:prstGeom>
          <a:solidFill>
            <a:srgbClr val="FF00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Trash</a:t>
            </a:r>
            <a:endParaRPr b="0" i="0" sz="1400" u="none" cap="none" strike="noStrike">
              <a:solidFill>
                <a:schemeClr val="dk1"/>
              </a:solidFill>
              <a:latin typeface="Calibri"/>
              <a:ea typeface="Calibri"/>
              <a:cs typeface="Calibri"/>
              <a:sym typeface="Calibri"/>
            </a:endParaRPr>
          </a:p>
        </p:txBody>
      </p:sp>
      <p:sp>
        <p:nvSpPr>
          <p:cNvPr id="301" name="Google Shape;301;p30"/>
          <p:cNvSpPr/>
          <p:nvPr/>
        </p:nvSpPr>
        <p:spPr>
          <a:xfrm>
            <a:off x="1069050" y="333700"/>
            <a:ext cx="7204200" cy="9213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MACHINE LEARNING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1"/>
          <p:cNvPicPr preferRelativeResize="0"/>
          <p:nvPr/>
        </p:nvPicPr>
        <p:blipFill rotWithShape="1">
          <a:blip r:embed="rId3">
            <a:alphaModFix/>
          </a:blip>
          <a:srcRect b="0" l="0" r="0" t="0"/>
          <a:stretch/>
        </p:blipFill>
        <p:spPr>
          <a:xfrm>
            <a:off x="4918450" y="1144350"/>
            <a:ext cx="3406399" cy="3419501"/>
          </a:xfrm>
          <a:prstGeom prst="rect">
            <a:avLst/>
          </a:prstGeom>
          <a:noFill/>
          <a:ln>
            <a:noFill/>
          </a:ln>
        </p:spPr>
      </p:pic>
      <p:sp>
        <p:nvSpPr>
          <p:cNvPr id="307" name="Google Shape;307;p31"/>
          <p:cNvSpPr txBox="1"/>
          <p:nvPr/>
        </p:nvSpPr>
        <p:spPr>
          <a:xfrm>
            <a:off x="675325" y="1304175"/>
            <a:ext cx="36984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BF9000"/>
                </a:solidFill>
                <a:latin typeface="Trebuchet MS"/>
                <a:ea typeface="Trebuchet MS"/>
                <a:cs typeface="Trebuchet MS"/>
                <a:sym typeface="Trebuchet MS"/>
              </a:rPr>
              <a:t>The model is able to classify trash into the following categories:</a:t>
            </a:r>
            <a:endParaRPr b="0" i="0" sz="16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Cardboard</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Glass</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Metal</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Paper</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Plastic</a:t>
            </a:r>
            <a:endParaRPr b="0" i="0" sz="1600" u="none" cap="none" strike="noStrike">
              <a:solidFill>
                <a:srgbClr val="BF9000"/>
              </a:solidFill>
              <a:latin typeface="Trebuchet MS"/>
              <a:ea typeface="Trebuchet MS"/>
              <a:cs typeface="Trebuchet MS"/>
              <a:sym typeface="Trebuchet MS"/>
            </a:endParaRPr>
          </a:p>
          <a:p>
            <a:pPr indent="-330200" lvl="0" marL="457200" marR="0" rtl="0" algn="l">
              <a:lnSpc>
                <a:spcPct val="100000"/>
              </a:lnSpc>
              <a:spcBef>
                <a:spcPts val="0"/>
              </a:spcBef>
              <a:spcAft>
                <a:spcPts val="0"/>
              </a:spcAft>
              <a:buClr>
                <a:srgbClr val="BF9000"/>
              </a:buClr>
              <a:buSzPts val="1600"/>
              <a:buFont typeface="Calibri"/>
              <a:buChar char="●"/>
            </a:pPr>
            <a:r>
              <a:rPr b="0" i="0" lang="en" sz="1600" u="none" cap="none" strike="noStrike">
                <a:solidFill>
                  <a:srgbClr val="BF9000"/>
                </a:solidFill>
                <a:latin typeface="Trebuchet MS"/>
                <a:ea typeface="Trebuchet MS"/>
                <a:cs typeface="Trebuchet MS"/>
                <a:sym typeface="Trebuchet MS"/>
              </a:rPr>
              <a:t>Miscellaneous Trash</a:t>
            </a:r>
            <a:r>
              <a:rPr b="0" i="0" lang="en" sz="1600" u="none" cap="none" strike="noStrike">
                <a:solidFill>
                  <a:srgbClr val="000000"/>
                </a:solidFill>
                <a:latin typeface="Trebuchet MS"/>
                <a:ea typeface="Trebuchet MS"/>
                <a:cs typeface="Trebuchet MS"/>
                <a:sym typeface="Trebuchet MS"/>
              </a:rPr>
              <a:t> </a:t>
            </a:r>
            <a:endParaRPr b="0" i="0" sz="1600" u="none" cap="none" strike="noStrike">
              <a:solidFill>
                <a:srgbClr val="000000"/>
              </a:solidFill>
              <a:latin typeface="Trebuchet MS"/>
              <a:ea typeface="Trebuchet MS"/>
              <a:cs typeface="Trebuchet MS"/>
              <a:sym typeface="Trebuchet MS"/>
            </a:endParaRPr>
          </a:p>
        </p:txBody>
      </p:sp>
      <p:sp>
        <p:nvSpPr>
          <p:cNvPr id="308" name="Google Shape;308;p31"/>
          <p:cNvSpPr/>
          <p:nvPr/>
        </p:nvSpPr>
        <p:spPr>
          <a:xfrm>
            <a:off x="1759325" y="300075"/>
            <a:ext cx="55239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MODEL CLASSIFICATION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36" name="Shape 136"/>
        <p:cNvGrpSpPr/>
        <p:nvPr/>
      </p:nvGrpSpPr>
      <p:grpSpPr>
        <a:xfrm>
          <a:off x="0" y="0"/>
          <a:ext cx="0" cy="0"/>
          <a:chOff x="0" y="0"/>
          <a:chExt cx="0" cy="0"/>
        </a:xfrm>
      </p:grpSpPr>
      <p:pic>
        <p:nvPicPr>
          <p:cNvPr descr="Meeting with solid fill" id="137" name="Google Shape;137;p14"/>
          <p:cNvPicPr preferRelativeResize="0"/>
          <p:nvPr/>
        </p:nvPicPr>
        <p:blipFill rotWithShape="1">
          <a:blip r:embed="rId3">
            <a:alphaModFix/>
          </a:blip>
          <a:srcRect b="0" l="0" r="0" t="0"/>
          <a:stretch/>
        </p:blipFill>
        <p:spPr>
          <a:xfrm>
            <a:off x="1747152" y="1240968"/>
            <a:ext cx="457200" cy="457200"/>
          </a:xfrm>
          <a:prstGeom prst="rect">
            <a:avLst/>
          </a:prstGeom>
          <a:noFill/>
          <a:ln>
            <a:noFill/>
          </a:ln>
        </p:spPr>
      </p:pic>
      <p:sp>
        <p:nvSpPr>
          <p:cNvPr id="138" name="Google Shape;138;p14"/>
          <p:cNvSpPr txBox="1"/>
          <p:nvPr/>
        </p:nvSpPr>
        <p:spPr>
          <a:xfrm>
            <a:off x="2121600" y="1313125"/>
            <a:ext cx="31935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Team Members</a:t>
            </a:r>
            <a:endParaRPr b="0" i="0" sz="1100" u="none" cap="none" strike="noStrike">
              <a:solidFill>
                <a:srgbClr val="BF9000"/>
              </a:solidFill>
              <a:latin typeface="Trebuchet MS"/>
              <a:ea typeface="Trebuchet MS"/>
              <a:cs typeface="Trebuchet MS"/>
              <a:sym typeface="Trebuchet MS"/>
            </a:endParaRPr>
          </a:p>
        </p:txBody>
      </p:sp>
      <p:pic>
        <p:nvPicPr>
          <p:cNvPr id="139" name="Google Shape;139;p14"/>
          <p:cNvPicPr preferRelativeResize="0"/>
          <p:nvPr/>
        </p:nvPicPr>
        <p:blipFill rotWithShape="1">
          <a:blip r:embed="rId4">
            <a:alphaModFix/>
          </a:blip>
          <a:srcRect b="0" l="0" r="0" t="0"/>
          <a:stretch/>
        </p:blipFill>
        <p:spPr>
          <a:xfrm>
            <a:off x="1743710" y="1770070"/>
            <a:ext cx="461050" cy="461050"/>
          </a:xfrm>
          <a:prstGeom prst="rect">
            <a:avLst/>
          </a:prstGeom>
          <a:noFill/>
          <a:ln>
            <a:noFill/>
          </a:ln>
        </p:spPr>
      </p:pic>
      <p:sp>
        <p:nvSpPr>
          <p:cNvPr id="140" name="Google Shape;140;p14"/>
          <p:cNvSpPr txBox="1"/>
          <p:nvPr/>
        </p:nvSpPr>
        <p:spPr>
          <a:xfrm>
            <a:off x="2129765" y="1819301"/>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Project Overview</a:t>
            </a:r>
            <a:endParaRPr b="0" i="0" sz="1100" u="none" cap="none" strike="noStrike">
              <a:solidFill>
                <a:srgbClr val="BF9000"/>
              </a:solidFill>
              <a:latin typeface="Trebuchet MS"/>
              <a:ea typeface="Trebuchet MS"/>
              <a:cs typeface="Trebuchet MS"/>
              <a:sym typeface="Trebuchet MS"/>
            </a:endParaRPr>
          </a:p>
        </p:txBody>
      </p:sp>
      <p:pic>
        <p:nvPicPr>
          <p:cNvPr descr="Employee badge with solid fill" id="141" name="Google Shape;141;p14"/>
          <p:cNvPicPr preferRelativeResize="0"/>
          <p:nvPr/>
        </p:nvPicPr>
        <p:blipFill rotWithShape="1">
          <a:blip r:embed="rId5">
            <a:alphaModFix/>
          </a:blip>
          <a:srcRect b="0" l="0" r="0" t="0"/>
          <a:stretch/>
        </p:blipFill>
        <p:spPr>
          <a:xfrm>
            <a:off x="1747148" y="2302326"/>
            <a:ext cx="457200" cy="457200"/>
          </a:xfrm>
          <a:prstGeom prst="rect">
            <a:avLst/>
          </a:prstGeom>
          <a:noFill/>
          <a:ln>
            <a:noFill/>
          </a:ln>
        </p:spPr>
      </p:pic>
      <p:sp>
        <p:nvSpPr>
          <p:cNvPr id="142" name="Google Shape;142;p14"/>
          <p:cNvSpPr txBox="1"/>
          <p:nvPr/>
        </p:nvSpPr>
        <p:spPr>
          <a:xfrm>
            <a:off x="2115524" y="2379912"/>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Personas</a:t>
            </a:r>
            <a:endParaRPr b="0" i="0" sz="1100" u="none" cap="none" strike="noStrike">
              <a:solidFill>
                <a:srgbClr val="BF9000"/>
              </a:solidFill>
              <a:latin typeface="Trebuchet MS"/>
              <a:ea typeface="Trebuchet MS"/>
              <a:cs typeface="Trebuchet MS"/>
              <a:sym typeface="Trebuchet MS"/>
            </a:endParaRPr>
          </a:p>
        </p:txBody>
      </p:sp>
      <p:sp>
        <p:nvSpPr>
          <p:cNvPr id="143" name="Google Shape;143;p14"/>
          <p:cNvSpPr txBox="1"/>
          <p:nvPr/>
        </p:nvSpPr>
        <p:spPr>
          <a:xfrm>
            <a:off x="2103403" y="2892630"/>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Technologies </a:t>
            </a:r>
            <a:endParaRPr b="0" i="0" sz="1100" u="none" cap="none" strike="noStrike">
              <a:solidFill>
                <a:srgbClr val="BF9000"/>
              </a:solidFill>
              <a:latin typeface="Trebuchet MS"/>
              <a:ea typeface="Trebuchet MS"/>
              <a:cs typeface="Trebuchet MS"/>
              <a:sym typeface="Trebuchet MS"/>
            </a:endParaRPr>
          </a:p>
        </p:txBody>
      </p:sp>
      <p:pic>
        <p:nvPicPr>
          <p:cNvPr id="144" name="Google Shape;144;p14"/>
          <p:cNvPicPr preferRelativeResize="0"/>
          <p:nvPr/>
        </p:nvPicPr>
        <p:blipFill rotWithShape="1">
          <a:blip r:embed="rId6">
            <a:alphaModFix/>
          </a:blip>
          <a:srcRect b="0" l="0" r="0" t="0"/>
          <a:stretch/>
        </p:blipFill>
        <p:spPr>
          <a:xfrm>
            <a:off x="1744533" y="2840922"/>
            <a:ext cx="457200" cy="457200"/>
          </a:xfrm>
          <a:prstGeom prst="rect">
            <a:avLst/>
          </a:prstGeom>
          <a:noFill/>
          <a:ln>
            <a:noFill/>
          </a:ln>
        </p:spPr>
      </p:pic>
      <p:pic>
        <p:nvPicPr>
          <p:cNvPr id="145" name="Google Shape;145;p14"/>
          <p:cNvPicPr preferRelativeResize="0"/>
          <p:nvPr/>
        </p:nvPicPr>
        <p:blipFill rotWithShape="1">
          <a:blip r:embed="rId7">
            <a:alphaModFix/>
          </a:blip>
          <a:srcRect b="0" l="0" r="0" t="0"/>
          <a:stretch/>
        </p:blipFill>
        <p:spPr>
          <a:xfrm>
            <a:off x="1747804" y="3355567"/>
            <a:ext cx="461050" cy="461050"/>
          </a:xfrm>
          <a:prstGeom prst="rect">
            <a:avLst/>
          </a:prstGeom>
          <a:noFill/>
          <a:ln>
            <a:noFill/>
          </a:ln>
        </p:spPr>
      </p:pic>
      <p:sp>
        <p:nvSpPr>
          <p:cNvPr id="146" name="Google Shape;146;p14"/>
          <p:cNvSpPr txBox="1"/>
          <p:nvPr/>
        </p:nvSpPr>
        <p:spPr>
          <a:xfrm>
            <a:off x="2127896" y="3408286"/>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Design Architecture</a:t>
            </a:r>
            <a:endParaRPr b="0" i="0" sz="1100" u="none" cap="none" strike="noStrike">
              <a:solidFill>
                <a:srgbClr val="BF9000"/>
              </a:solidFill>
              <a:latin typeface="Trebuchet MS"/>
              <a:ea typeface="Trebuchet MS"/>
              <a:cs typeface="Trebuchet MS"/>
              <a:sym typeface="Trebuchet MS"/>
            </a:endParaRPr>
          </a:p>
        </p:txBody>
      </p:sp>
      <p:pic>
        <p:nvPicPr>
          <p:cNvPr id="147" name="Google Shape;147;p14"/>
          <p:cNvPicPr preferRelativeResize="0"/>
          <p:nvPr/>
        </p:nvPicPr>
        <p:blipFill rotWithShape="1">
          <a:blip r:embed="rId8">
            <a:alphaModFix/>
          </a:blip>
          <a:srcRect b="0" l="0" r="0" t="0"/>
          <a:stretch/>
        </p:blipFill>
        <p:spPr>
          <a:xfrm>
            <a:off x="1744534" y="3897378"/>
            <a:ext cx="461050" cy="461050"/>
          </a:xfrm>
          <a:prstGeom prst="rect">
            <a:avLst/>
          </a:prstGeom>
          <a:noFill/>
          <a:ln>
            <a:noFill/>
          </a:ln>
        </p:spPr>
      </p:pic>
      <p:sp>
        <p:nvSpPr>
          <p:cNvPr id="148" name="Google Shape;148;p14"/>
          <p:cNvSpPr txBox="1"/>
          <p:nvPr/>
        </p:nvSpPr>
        <p:spPr>
          <a:xfrm>
            <a:off x="2124338" y="3949088"/>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Sprint Overview</a:t>
            </a:r>
            <a:endParaRPr b="0" i="0" sz="1100" u="none" cap="none" strike="noStrike">
              <a:solidFill>
                <a:srgbClr val="BF9000"/>
              </a:solidFill>
              <a:latin typeface="Trebuchet MS"/>
              <a:ea typeface="Trebuchet MS"/>
              <a:cs typeface="Trebuchet MS"/>
              <a:sym typeface="Trebuchet MS"/>
            </a:endParaRPr>
          </a:p>
        </p:txBody>
      </p:sp>
      <p:sp>
        <p:nvSpPr>
          <p:cNvPr id="149" name="Google Shape;149;p14"/>
          <p:cNvSpPr txBox="1"/>
          <p:nvPr/>
        </p:nvSpPr>
        <p:spPr>
          <a:xfrm>
            <a:off x="5705753" y="1292977"/>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Product Backlog</a:t>
            </a:r>
            <a:endParaRPr b="0" i="0" sz="1100" u="none" cap="none" strike="noStrike">
              <a:solidFill>
                <a:srgbClr val="BF9000"/>
              </a:solidFill>
              <a:latin typeface="Trebuchet MS"/>
              <a:ea typeface="Trebuchet MS"/>
              <a:cs typeface="Trebuchet MS"/>
              <a:sym typeface="Trebuchet MS"/>
            </a:endParaRPr>
          </a:p>
        </p:txBody>
      </p:sp>
      <p:pic>
        <p:nvPicPr>
          <p:cNvPr descr="Clipboard Checked with solid fill" id="150" name="Google Shape;150;p14"/>
          <p:cNvPicPr preferRelativeResize="0"/>
          <p:nvPr/>
        </p:nvPicPr>
        <p:blipFill rotWithShape="1">
          <a:blip r:embed="rId9">
            <a:alphaModFix/>
          </a:blip>
          <a:srcRect b="0" l="0" r="0" t="0"/>
          <a:stretch/>
        </p:blipFill>
        <p:spPr>
          <a:xfrm>
            <a:off x="5376672" y="1243584"/>
            <a:ext cx="461050" cy="461050"/>
          </a:xfrm>
          <a:prstGeom prst="rect">
            <a:avLst/>
          </a:prstGeom>
          <a:noFill/>
          <a:ln>
            <a:noFill/>
          </a:ln>
        </p:spPr>
      </p:pic>
      <p:pic>
        <p:nvPicPr>
          <p:cNvPr descr="Presentation with checklist with solid fill" id="151" name="Google Shape;151;p14"/>
          <p:cNvPicPr preferRelativeResize="0"/>
          <p:nvPr/>
        </p:nvPicPr>
        <p:blipFill rotWithShape="1">
          <a:blip r:embed="rId10">
            <a:alphaModFix/>
          </a:blip>
          <a:srcRect b="0" l="0" r="0" t="0"/>
          <a:stretch/>
        </p:blipFill>
        <p:spPr>
          <a:xfrm>
            <a:off x="5376670" y="1804303"/>
            <a:ext cx="457200" cy="457200"/>
          </a:xfrm>
          <a:prstGeom prst="rect">
            <a:avLst/>
          </a:prstGeom>
          <a:noFill/>
          <a:ln>
            <a:noFill/>
          </a:ln>
        </p:spPr>
      </p:pic>
      <p:sp>
        <p:nvSpPr>
          <p:cNvPr id="152" name="Google Shape;152;p14"/>
          <p:cNvSpPr txBox="1"/>
          <p:nvPr/>
        </p:nvSpPr>
        <p:spPr>
          <a:xfrm>
            <a:off x="5719360" y="1820934"/>
            <a:ext cx="1949700" cy="379304"/>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Sprint Backlog</a:t>
            </a:r>
            <a:endParaRPr b="0" i="0" sz="1100" u="none" cap="none" strike="noStrike">
              <a:solidFill>
                <a:srgbClr val="BF9000"/>
              </a:solidFill>
              <a:latin typeface="Trebuchet MS"/>
              <a:ea typeface="Trebuchet MS"/>
              <a:cs typeface="Trebuchet MS"/>
              <a:sym typeface="Trebuchet MS"/>
            </a:endParaRPr>
          </a:p>
        </p:txBody>
      </p:sp>
      <p:pic>
        <p:nvPicPr>
          <p:cNvPr descr="Future with solid fill" id="153" name="Google Shape;153;p14"/>
          <p:cNvPicPr preferRelativeResize="0"/>
          <p:nvPr/>
        </p:nvPicPr>
        <p:blipFill rotWithShape="1">
          <a:blip r:embed="rId11">
            <a:alphaModFix/>
          </a:blip>
          <a:srcRect b="0" l="0" r="0" t="0"/>
          <a:stretch/>
        </p:blipFill>
        <p:spPr>
          <a:xfrm>
            <a:off x="5376672" y="2841175"/>
            <a:ext cx="457200" cy="457200"/>
          </a:xfrm>
          <a:prstGeom prst="rect">
            <a:avLst/>
          </a:prstGeom>
          <a:noFill/>
          <a:ln>
            <a:noFill/>
          </a:ln>
        </p:spPr>
      </p:pic>
      <p:sp>
        <p:nvSpPr>
          <p:cNvPr id="154" name="Google Shape;154;p14"/>
          <p:cNvSpPr txBox="1"/>
          <p:nvPr/>
        </p:nvSpPr>
        <p:spPr>
          <a:xfrm>
            <a:off x="5765624" y="2855079"/>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Future Sprint </a:t>
            </a:r>
            <a:endParaRPr b="0" i="0" sz="1100" u="none" cap="none" strike="noStrike">
              <a:solidFill>
                <a:srgbClr val="BF9000"/>
              </a:solidFill>
              <a:latin typeface="Trebuchet MS"/>
              <a:ea typeface="Trebuchet MS"/>
              <a:cs typeface="Trebuchet MS"/>
              <a:sym typeface="Trebuchet MS"/>
            </a:endParaRPr>
          </a:p>
        </p:txBody>
      </p:sp>
      <p:grpSp>
        <p:nvGrpSpPr>
          <p:cNvPr id="155" name="Google Shape;155;p14"/>
          <p:cNvGrpSpPr/>
          <p:nvPr/>
        </p:nvGrpSpPr>
        <p:grpSpPr>
          <a:xfrm>
            <a:off x="5392585" y="3379608"/>
            <a:ext cx="2269044" cy="461050"/>
            <a:chOff x="5376672" y="2295908"/>
            <a:chExt cx="2269044" cy="461050"/>
          </a:xfrm>
        </p:grpSpPr>
        <p:pic>
          <p:nvPicPr>
            <p:cNvPr id="156" name="Google Shape;156;p14"/>
            <p:cNvPicPr preferRelativeResize="0"/>
            <p:nvPr/>
          </p:nvPicPr>
          <p:blipFill rotWithShape="1">
            <a:blip r:embed="rId12">
              <a:alphaModFix/>
            </a:blip>
            <a:srcRect b="0" l="0" r="0" t="0"/>
            <a:stretch/>
          </p:blipFill>
          <p:spPr>
            <a:xfrm>
              <a:off x="5376672" y="2295908"/>
              <a:ext cx="461050" cy="461050"/>
            </a:xfrm>
            <a:prstGeom prst="rect">
              <a:avLst/>
            </a:prstGeom>
            <a:noFill/>
            <a:ln>
              <a:noFill/>
            </a:ln>
          </p:spPr>
        </p:pic>
        <p:sp>
          <p:nvSpPr>
            <p:cNvPr id="157" name="Google Shape;157;p14"/>
            <p:cNvSpPr txBox="1"/>
            <p:nvPr/>
          </p:nvSpPr>
          <p:spPr>
            <a:xfrm>
              <a:off x="5696016" y="2334497"/>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Project Demo</a:t>
              </a:r>
              <a:endParaRPr b="0" i="0" sz="1100" u="none" cap="none" strike="noStrike">
                <a:solidFill>
                  <a:srgbClr val="BF9000"/>
                </a:solidFill>
                <a:latin typeface="Trebuchet MS"/>
                <a:ea typeface="Trebuchet MS"/>
                <a:cs typeface="Trebuchet MS"/>
                <a:sym typeface="Trebuchet MS"/>
              </a:endParaRPr>
            </a:p>
          </p:txBody>
        </p:sp>
      </p:grpSp>
      <p:grpSp>
        <p:nvGrpSpPr>
          <p:cNvPr id="158" name="Google Shape;158;p14"/>
          <p:cNvGrpSpPr/>
          <p:nvPr/>
        </p:nvGrpSpPr>
        <p:grpSpPr>
          <a:xfrm>
            <a:off x="5415728" y="2322750"/>
            <a:ext cx="2375177" cy="457200"/>
            <a:chOff x="5376678" y="3375487"/>
            <a:chExt cx="2375177" cy="457200"/>
          </a:xfrm>
        </p:grpSpPr>
        <p:pic>
          <p:nvPicPr>
            <p:cNvPr id="159" name="Google Shape;159;p14"/>
            <p:cNvPicPr preferRelativeResize="0"/>
            <p:nvPr/>
          </p:nvPicPr>
          <p:blipFill rotWithShape="1">
            <a:blip r:embed="rId13">
              <a:alphaModFix/>
            </a:blip>
            <a:srcRect b="0" l="0" r="0" t="0"/>
            <a:stretch/>
          </p:blipFill>
          <p:spPr>
            <a:xfrm>
              <a:off x="5376678" y="3375487"/>
              <a:ext cx="457200" cy="457200"/>
            </a:xfrm>
            <a:prstGeom prst="rect">
              <a:avLst/>
            </a:prstGeom>
            <a:noFill/>
            <a:ln>
              <a:noFill/>
            </a:ln>
          </p:spPr>
        </p:pic>
        <p:sp>
          <p:nvSpPr>
            <p:cNvPr id="160" name="Google Shape;160;p14"/>
            <p:cNvSpPr txBox="1"/>
            <p:nvPr/>
          </p:nvSpPr>
          <p:spPr>
            <a:xfrm>
              <a:off x="5802155" y="3405894"/>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Retrospective</a:t>
              </a:r>
              <a:endParaRPr b="0" i="0" sz="1100" u="none" cap="none" strike="noStrike">
                <a:solidFill>
                  <a:srgbClr val="BF9000"/>
                </a:solidFill>
                <a:latin typeface="Trebuchet MS"/>
                <a:ea typeface="Trebuchet MS"/>
                <a:cs typeface="Trebuchet MS"/>
                <a:sym typeface="Trebuchet MS"/>
              </a:endParaRPr>
            </a:p>
          </p:txBody>
        </p:sp>
      </p:grpSp>
      <p:pic>
        <p:nvPicPr>
          <p:cNvPr id="161" name="Google Shape;161;p14"/>
          <p:cNvPicPr preferRelativeResize="0"/>
          <p:nvPr/>
        </p:nvPicPr>
        <p:blipFill rotWithShape="1">
          <a:blip r:embed="rId14">
            <a:alphaModFix/>
          </a:blip>
          <a:srcRect b="0" l="0" r="0" t="0"/>
          <a:stretch/>
        </p:blipFill>
        <p:spPr>
          <a:xfrm>
            <a:off x="5376672" y="3921872"/>
            <a:ext cx="457200" cy="457200"/>
          </a:xfrm>
          <a:prstGeom prst="rect">
            <a:avLst/>
          </a:prstGeom>
          <a:noFill/>
          <a:ln>
            <a:noFill/>
          </a:ln>
        </p:spPr>
      </p:pic>
      <p:sp>
        <p:nvSpPr>
          <p:cNvPr id="162" name="Google Shape;162;p14"/>
          <p:cNvSpPr txBox="1"/>
          <p:nvPr/>
        </p:nvSpPr>
        <p:spPr>
          <a:xfrm>
            <a:off x="5834811" y="3968989"/>
            <a:ext cx="19497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Conclusion</a:t>
            </a:r>
            <a:endParaRPr b="0" i="0" sz="1100" u="none" cap="none" strike="noStrike">
              <a:solidFill>
                <a:srgbClr val="BF9000"/>
              </a:solidFill>
              <a:latin typeface="Trebuchet MS"/>
              <a:ea typeface="Trebuchet MS"/>
              <a:cs typeface="Trebuchet MS"/>
              <a:sym typeface="Trebuchet MS"/>
            </a:endParaRPr>
          </a:p>
        </p:txBody>
      </p:sp>
      <p:sp>
        <p:nvSpPr>
          <p:cNvPr id="163" name="Google Shape;163;p14"/>
          <p:cNvSpPr/>
          <p:nvPr/>
        </p:nvSpPr>
        <p:spPr>
          <a:xfrm>
            <a:off x="2566150" y="414225"/>
            <a:ext cx="3582900" cy="594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AGENDA</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2"/>
          <p:cNvPicPr preferRelativeResize="0"/>
          <p:nvPr/>
        </p:nvPicPr>
        <p:blipFill rotWithShape="1">
          <a:blip r:embed="rId3">
            <a:alphaModFix/>
          </a:blip>
          <a:srcRect b="0" l="0" r="0" t="0"/>
          <a:stretch/>
        </p:blipFill>
        <p:spPr>
          <a:xfrm>
            <a:off x="4741400" y="1313575"/>
            <a:ext cx="3583449" cy="3419500"/>
          </a:xfrm>
          <a:prstGeom prst="rect">
            <a:avLst/>
          </a:prstGeom>
          <a:noFill/>
          <a:ln>
            <a:noFill/>
          </a:ln>
        </p:spPr>
      </p:pic>
      <p:pic>
        <p:nvPicPr>
          <p:cNvPr id="314" name="Google Shape;314;p32"/>
          <p:cNvPicPr preferRelativeResize="0"/>
          <p:nvPr/>
        </p:nvPicPr>
        <p:blipFill rotWithShape="1">
          <a:blip r:embed="rId4">
            <a:alphaModFix/>
          </a:blip>
          <a:srcRect b="0" l="0" r="0" t="0"/>
          <a:stretch/>
        </p:blipFill>
        <p:spPr>
          <a:xfrm>
            <a:off x="711900" y="1419200"/>
            <a:ext cx="3987268" cy="2984851"/>
          </a:xfrm>
          <a:prstGeom prst="rect">
            <a:avLst/>
          </a:prstGeom>
          <a:noFill/>
          <a:ln>
            <a:noFill/>
          </a:ln>
        </p:spPr>
      </p:pic>
      <p:sp>
        <p:nvSpPr>
          <p:cNvPr id="315" name="Google Shape;315;p32"/>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MODEL </a:t>
            </a:r>
            <a:r>
              <a:rPr lang="en" sz="3200">
                <a:solidFill>
                  <a:srgbClr val="7F6000"/>
                </a:solidFill>
                <a:latin typeface="Nunito ExtraBold"/>
                <a:ea typeface="Nunito ExtraBold"/>
                <a:cs typeface="Nunito ExtraBold"/>
                <a:sym typeface="Nunito ExtraBold"/>
              </a:rPr>
              <a:t>EVALUATION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nvSpPr>
        <p:spPr>
          <a:xfrm>
            <a:off x="557700" y="1457600"/>
            <a:ext cx="40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21" name="Google Shape;321;p33"/>
          <p:cNvPicPr preferRelativeResize="0"/>
          <p:nvPr/>
        </p:nvPicPr>
        <p:blipFill>
          <a:blip r:embed="rId3">
            <a:alphaModFix/>
          </a:blip>
          <a:stretch>
            <a:fillRect/>
          </a:stretch>
        </p:blipFill>
        <p:spPr>
          <a:xfrm>
            <a:off x="3618388" y="1509650"/>
            <a:ext cx="4999826" cy="2812400"/>
          </a:xfrm>
          <a:prstGeom prst="rect">
            <a:avLst/>
          </a:prstGeom>
          <a:noFill/>
          <a:ln>
            <a:noFill/>
          </a:ln>
        </p:spPr>
      </p:pic>
      <p:sp>
        <p:nvSpPr>
          <p:cNvPr id="322" name="Google Shape;322;p33"/>
          <p:cNvSpPr txBox="1"/>
          <p:nvPr/>
        </p:nvSpPr>
        <p:spPr>
          <a:xfrm>
            <a:off x="438700" y="1838400"/>
            <a:ext cx="30480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BF9000"/>
              </a:buClr>
              <a:buSzPts val="1600"/>
              <a:buFont typeface="Calibri"/>
              <a:buChar char="●"/>
            </a:pPr>
            <a:r>
              <a:rPr lang="en" sz="1600">
                <a:solidFill>
                  <a:srgbClr val="BF9000"/>
                </a:solidFill>
                <a:latin typeface="Trebuchet MS"/>
                <a:ea typeface="Trebuchet MS"/>
                <a:cs typeface="Trebuchet MS"/>
                <a:sym typeface="Trebuchet MS"/>
              </a:rPr>
              <a:t>To alleviate the need for more images due to lack of public resources</a:t>
            </a:r>
            <a:endParaRPr sz="1600">
              <a:solidFill>
                <a:srgbClr val="BF9000"/>
              </a:solidFill>
              <a:latin typeface="Trebuchet MS"/>
              <a:ea typeface="Trebuchet MS"/>
              <a:cs typeface="Trebuchet MS"/>
              <a:sym typeface="Trebuchet MS"/>
            </a:endParaRPr>
          </a:p>
          <a:p>
            <a:pPr indent="-330200" lvl="0" marL="457200" rtl="0" algn="l">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Leverage a pre - trained model with a large amount of training data.</a:t>
            </a:r>
            <a:endParaRPr sz="1600">
              <a:solidFill>
                <a:srgbClr val="BF9000"/>
              </a:solidFill>
              <a:latin typeface="Trebuchet MS"/>
              <a:ea typeface="Trebuchet MS"/>
              <a:cs typeface="Trebuchet MS"/>
              <a:sym typeface="Trebuchet MS"/>
            </a:endParaRPr>
          </a:p>
          <a:p>
            <a:pPr indent="-330200" lvl="0" marL="457200" rtl="0" algn="l">
              <a:spcBef>
                <a:spcPts val="0"/>
              </a:spcBef>
              <a:spcAft>
                <a:spcPts val="0"/>
              </a:spcAft>
              <a:buClr>
                <a:srgbClr val="BF9000"/>
              </a:buClr>
              <a:buSzPts val="1600"/>
              <a:buFont typeface="Trebuchet MS"/>
              <a:buChar char="●"/>
            </a:pPr>
            <a:r>
              <a:rPr lang="en" sz="1600">
                <a:solidFill>
                  <a:srgbClr val="BF9000"/>
                </a:solidFill>
                <a:latin typeface="Trebuchet MS"/>
                <a:ea typeface="Trebuchet MS"/>
                <a:cs typeface="Trebuchet MS"/>
                <a:sym typeface="Trebuchet MS"/>
              </a:rPr>
              <a:t>Fine tune the existing model.</a:t>
            </a:r>
            <a:endParaRPr sz="1600">
              <a:solidFill>
                <a:srgbClr val="BF9000"/>
              </a:solidFill>
              <a:latin typeface="Trebuchet MS"/>
              <a:ea typeface="Trebuchet MS"/>
              <a:cs typeface="Trebuchet MS"/>
              <a:sym typeface="Trebuchet MS"/>
            </a:endParaRPr>
          </a:p>
        </p:txBody>
      </p:sp>
      <p:sp>
        <p:nvSpPr>
          <p:cNvPr id="323" name="Google Shape;323;p33"/>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TRANSFER LEARNING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4"/>
          <p:cNvPicPr preferRelativeResize="0"/>
          <p:nvPr/>
        </p:nvPicPr>
        <p:blipFill rotWithShape="1">
          <a:blip r:embed="rId3">
            <a:alphaModFix/>
          </a:blip>
          <a:srcRect b="0" l="0" r="0" t="0"/>
          <a:stretch/>
        </p:blipFill>
        <p:spPr>
          <a:xfrm>
            <a:off x="1552925" y="1030850"/>
            <a:ext cx="6051275" cy="3403525"/>
          </a:xfrm>
          <a:prstGeom prst="rect">
            <a:avLst/>
          </a:prstGeom>
          <a:noFill/>
          <a:ln>
            <a:noFill/>
          </a:ln>
        </p:spPr>
      </p:pic>
      <p:sp>
        <p:nvSpPr>
          <p:cNvPr id="329" name="Google Shape;329;p34"/>
          <p:cNvSpPr/>
          <p:nvPr/>
        </p:nvSpPr>
        <p:spPr>
          <a:xfrm>
            <a:off x="2419700" y="638200"/>
            <a:ext cx="4391400" cy="492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SPRINT OVERVIEW</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graphicFrame>
        <p:nvGraphicFramePr>
          <p:cNvPr id="334" name="Google Shape;334;p35"/>
          <p:cNvGraphicFramePr/>
          <p:nvPr/>
        </p:nvGraphicFramePr>
        <p:xfrm>
          <a:off x="389400" y="851038"/>
          <a:ext cx="3000000" cy="3000000"/>
        </p:xfrm>
        <a:graphic>
          <a:graphicData uri="http://schemas.openxmlformats.org/drawingml/2006/table">
            <a:tbl>
              <a:tblPr>
                <a:noFill/>
                <a:tableStyleId>{1D45DA58-AC5B-442C-A66A-7121D2263D54}</a:tableStyleId>
              </a:tblPr>
              <a:tblGrid>
                <a:gridCol w="5112125"/>
              </a:tblGrid>
              <a:tr h="400900">
                <a:tc>
                  <a:txBody>
                    <a:bodyPr/>
                    <a:lstStyle/>
                    <a:p>
                      <a:pPr indent="0" lvl="0" marL="0" rtl="0" algn="ctr">
                        <a:spcBef>
                          <a:spcPts val="0"/>
                        </a:spcBef>
                        <a:spcAft>
                          <a:spcPts val="0"/>
                        </a:spcAft>
                        <a:buNone/>
                      </a:pPr>
                      <a:r>
                        <a:rPr b="1" lang="en">
                          <a:solidFill>
                            <a:srgbClr val="835C3C"/>
                          </a:solidFill>
                          <a:latin typeface="Trebuchet MS"/>
                          <a:ea typeface="Trebuchet MS"/>
                          <a:cs typeface="Trebuchet MS"/>
                          <a:sym typeface="Trebuchet MS"/>
                        </a:rPr>
                        <a:t>SPRINT 6 (09/29 - 11/2)</a:t>
                      </a:r>
                      <a:endParaRPr b="1">
                        <a:solidFill>
                          <a:srgbClr val="835C3C"/>
                        </a:solidFill>
                        <a:latin typeface="Trebuchet MS"/>
                        <a:ea typeface="Trebuchet MS"/>
                        <a:cs typeface="Trebuchet MS"/>
                        <a:sym typeface="Trebuchet MS"/>
                      </a:endParaRPr>
                    </a:p>
                  </a:txBody>
                  <a:tcPr marT="91425" marB="91425" marR="91425" marL="91425">
                    <a:lnL cap="flat" cmpd="sng" w="9525">
                      <a:solidFill>
                        <a:srgbClr val="9E7C38"/>
                      </a:solidFill>
                      <a:prstDash val="solid"/>
                      <a:round/>
                      <a:headEnd len="sm" w="sm" type="none"/>
                      <a:tailEnd len="sm" w="sm" type="none"/>
                    </a:lnL>
                    <a:lnR cap="flat" cmpd="sng" w="9525">
                      <a:solidFill>
                        <a:srgbClr val="9E7C38"/>
                      </a:solidFill>
                      <a:prstDash val="solid"/>
                      <a:round/>
                      <a:headEnd len="sm" w="sm" type="none"/>
                      <a:tailEnd len="sm" w="sm" type="none"/>
                    </a:lnR>
                    <a:lnT cap="flat" cmpd="sng" w="9525">
                      <a:solidFill>
                        <a:srgbClr val="9E7C38"/>
                      </a:solidFill>
                      <a:prstDash val="solid"/>
                      <a:round/>
                      <a:headEnd len="sm" w="sm" type="none"/>
                      <a:tailEnd len="sm" w="sm" type="none"/>
                    </a:lnT>
                    <a:lnB cap="flat" cmpd="sng" w="9525">
                      <a:solidFill>
                        <a:srgbClr val="9E7C38"/>
                      </a:solidFill>
                      <a:prstDash val="solid"/>
                      <a:round/>
                      <a:headEnd len="sm" w="sm" type="none"/>
                      <a:tailEnd len="sm" w="sm" type="none"/>
                    </a:lnB>
                  </a:tcPr>
                </a:tc>
              </a:tr>
            </a:tbl>
          </a:graphicData>
        </a:graphic>
      </p:graphicFrame>
      <p:graphicFrame>
        <p:nvGraphicFramePr>
          <p:cNvPr id="335" name="Google Shape;335;p35"/>
          <p:cNvGraphicFramePr/>
          <p:nvPr/>
        </p:nvGraphicFramePr>
        <p:xfrm>
          <a:off x="389401" y="1251950"/>
          <a:ext cx="3000000" cy="3000000"/>
        </p:xfrm>
        <a:graphic>
          <a:graphicData uri="http://schemas.openxmlformats.org/drawingml/2006/table">
            <a:tbl>
              <a:tblPr bandRow="1" firstRow="1">
                <a:noFill/>
                <a:tableStyleId>{F6EBB09D-8072-4018-9960-7BF6ECB380DB}</a:tableStyleId>
              </a:tblPr>
              <a:tblGrid>
                <a:gridCol w="382900"/>
                <a:gridCol w="3934325"/>
                <a:gridCol w="382850"/>
                <a:gridCol w="412050"/>
              </a:tblGrid>
              <a:tr h="362550">
                <a:tc>
                  <a:txBody>
                    <a:bodyPr/>
                    <a:lstStyle/>
                    <a:p>
                      <a:pPr indent="0" lvl="0" marL="0" marR="0" rtl="0" algn="ctr">
                        <a:lnSpc>
                          <a:spcPct val="100000"/>
                        </a:lnSpc>
                        <a:spcBef>
                          <a:spcPts val="0"/>
                        </a:spcBef>
                        <a:spcAft>
                          <a:spcPts val="0"/>
                        </a:spcAft>
                        <a:buNone/>
                      </a:pPr>
                      <a:r>
                        <a:rPr lang="en" sz="600">
                          <a:solidFill>
                            <a:srgbClr val="FFFFFF"/>
                          </a:solidFill>
                          <a:latin typeface="Trebuchet MS"/>
                          <a:ea typeface="Trebuchet MS"/>
                          <a:cs typeface="Trebuchet MS"/>
                          <a:sym typeface="Trebuchet MS"/>
                        </a:rPr>
                        <a:t>KEY</a:t>
                      </a:r>
                      <a:endParaRPr sz="6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SUMMARY</a:t>
                      </a:r>
                      <a:endParaRPr sz="6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None/>
                      </a:pPr>
                      <a:r>
                        <a:rPr lang="en" sz="600">
                          <a:solidFill>
                            <a:srgbClr val="FFFFFF"/>
                          </a:solidFill>
                          <a:latin typeface="Trebuchet MS"/>
                          <a:ea typeface="Trebuchet MS"/>
                          <a:cs typeface="Trebuchet MS"/>
                          <a:sym typeface="Trebuchet MS"/>
                        </a:rPr>
                        <a:t>PRIORITY</a:t>
                      </a:r>
                      <a:endParaRPr sz="6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600">
                          <a:solidFill>
                            <a:srgbClr val="FFFFFF"/>
                          </a:solidFill>
                          <a:latin typeface="Trebuchet MS"/>
                          <a:ea typeface="Trebuchet MS"/>
                          <a:cs typeface="Trebuchet MS"/>
                          <a:sym typeface="Trebuchet MS"/>
                        </a:rPr>
                        <a:t>STATUS</a:t>
                      </a:r>
                      <a:endParaRPr sz="6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332325">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61</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Improving the model accuracy</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64</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As a retiree, David wants to Automatically load locations so that he can have a better user experience and easy to use application.</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67</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As an engineer, John wants to view multiple recycling locations so that he can choose to navigate to one most accessible</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74</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As a mechanic, Simon wants to support a map view so that he can plan his route more intuitively</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332325">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85</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Update GitHub and Wiki Page</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332325">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86</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Update Technical Paper</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332325">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87</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Create Deliverable 6 Presentation</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Medium</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88</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Create Deliverable 6 Pre-Recorded Video and Edit</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89</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Update Installation Manual and User Manual</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25680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91</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Test Cases for Sprint 6</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Low</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6AA84F"/>
                          </a:solidFill>
                          <a:latin typeface="Trebuchet MS"/>
                          <a:ea typeface="Trebuchet MS"/>
                          <a:cs typeface="Trebuchet MS"/>
                          <a:sym typeface="Trebuchet MS"/>
                        </a:rPr>
                        <a:t>DONE</a:t>
                      </a:r>
                      <a:endParaRPr b="1" sz="500">
                        <a:solidFill>
                          <a:srgbClr val="6AA84F"/>
                        </a:solidFill>
                        <a:latin typeface="Trebuchet MS"/>
                        <a:ea typeface="Trebuchet MS"/>
                        <a:cs typeface="Trebuchet MS"/>
                        <a:sym typeface="Trebuchet MS"/>
                      </a:endParaRPr>
                    </a:p>
                  </a:txBody>
                  <a:tcPr marT="91425" marB="91425" marR="91425" marL="91425" anchor="ctr"/>
                </a:tc>
              </a:tr>
              <a:tr h="407850">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SQD 65</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500">
                          <a:solidFill>
                            <a:srgbClr val="BF9000"/>
                          </a:solidFill>
                          <a:latin typeface="Trebuchet MS"/>
                          <a:ea typeface="Trebuchet MS"/>
                          <a:cs typeface="Trebuchet MS"/>
                          <a:sym typeface="Trebuchet MS"/>
                        </a:rPr>
                        <a:t>High</a:t>
                      </a:r>
                      <a:endParaRPr sz="5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500">
                          <a:solidFill>
                            <a:srgbClr val="FF9900"/>
                          </a:solidFill>
                          <a:latin typeface="Trebuchet MS"/>
                          <a:ea typeface="Trebuchet MS"/>
                          <a:cs typeface="Trebuchet MS"/>
                          <a:sym typeface="Trebuchet MS"/>
                        </a:rPr>
                        <a:t>In - Progress</a:t>
                      </a:r>
                      <a:endParaRPr b="1" sz="500">
                        <a:solidFill>
                          <a:srgbClr val="FF0000"/>
                        </a:solidFill>
                        <a:latin typeface="Trebuchet MS"/>
                        <a:ea typeface="Trebuchet MS"/>
                        <a:cs typeface="Trebuchet MS"/>
                        <a:sym typeface="Trebuchet MS"/>
                      </a:endParaRPr>
                    </a:p>
                  </a:txBody>
                  <a:tcPr marT="91425" marB="91425" marR="91425" marL="91425" anchor="ctr"/>
                </a:tc>
              </a:tr>
            </a:tbl>
          </a:graphicData>
        </a:graphic>
      </p:graphicFrame>
      <p:pic>
        <p:nvPicPr>
          <p:cNvPr id="336" name="Google Shape;336;p35"/>
          <p:cNvPicPr preferRelativeResize="0"/>
          <p:nvPr/>
        </p:nvPicPr>
        <p:blipFill>
          <a:blip r:embed="rId3">
            <a:alphaModFix/>
          </a:blip>
          <a:stretch>
            <a:fillRect/>
          </a:stretch>
        </p:blipFill>
        <p:spPr>
          <a:xfrm>
            <a:off x="5668025" y="1952913"/>
            <a:ext cx="3103625" cy="1649625"/>
          </a:xfrm>
          <a:prstGeom prst="rect">
            <a:avLst/>
          </a:prstGeom>
          <a:noFill/>
          <a:ln>
            <a:noFill/>
          </a:ln>
        </p:spPr>
      </p:pic>
      <p:sp>
        <p:nvSpPr>
          <p:cNvPr id="337" name="Google Shape;337;p35"/>
          <p:cNvSpPr/>
          <p:nvPr/>
        </p:nvSpPr>
        <p:spPr>
          <a:xfrm>
            <a:off x="2009400" y="291350"/>
            <a:ext cx="5083200" cy="5598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 RECAP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aphicFrame>
        <p:nvGraphicFramePr>
          <p:cNvPr id="342" name="Google Shape;342;p36"/>
          <p:cNvGraphicFramePr/>
          <p:nvPr/>
        </p:nvGraphicFramePr>
        <p:xfrm>
          <a:off x="1211763" y="1416859"/>
          <a:ext cx="3000000" cy="3000000"/>
        </p:xfrm>
        <a:graphic>
          <a:graphicData uri="http://schemas.openxmlformats.org/drawingml/2006/table">
            <a:tbl>
              <a:tblPr bandRow="1" firstRow="1">
                <a:noFill/>
                <a:tableStyleId>{BA674455-2E4E-4272-9961-53D5433370CD}</a:tableStyleId>
              </a:tblPr>
              <a:tblGrid>
                <a:gridCol w="3340550"/>
                <a:gridCol w="3340550"/>
              </a:tblGrid>
              <a:tr h="579700">
                <a:tc>
                  <a:txBody>
                    <a:bodyPr/>
                    <a:lstStyle/>
                    <a:p>
                      <a:pPr indent="0" lvl="0" marL="0" marR="0" rtl="0" algn="ctr">
                        <a:lnSpc>
                          <a:spcPct val="100000"/>
                        </a:lnSpc>
                        <a:spcBef>
                          <a:spcPts val="0"/>
                        </a:spcBef>
                        <a:spcAft>
                          <a:spcPts val="0"/>
                        </a:spcAft>
                        <a:buNone/>
                      </a:pPr>
                      <a:r>
                        <a:rPr b="1" i="0" lang="en" sz="2400" u="none" cap="none" strike="noStrike">
                          <a:solidFill>
                            <a:srgbClr val="FFFFFF"/>
                          </a:solidFill>
                          <a:latin typeface="Trebuchet MS"/>
                          <a:ea typeface="Trebuchet MS"/>
                          <a:cs typeface="Trebuchet MS"/>
                          <a:sym typeface="Trebuchet MS"/>
                        </a:rPr>
                        <a:t>SPRINT VI</a:t>
                      </a:r>
                      <a:endParaRPr sz="1400" u="none" cap="none" strike="noStrike"/>
                    </a:p>
                  </a:txBody>
                  <a:tcPr marT="31750" marB="31750" marR="63500" marL="6350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b="1" i="0" lang="en" sz="2400" u="none" cap="none" strike="noStrike">
                          <a:solidFill>
                            <a:srgbClr val="FFFFFF"/>
                          </a:solidFill>
                          <a:latin typeface="Trebuchet MS"/>
                          <a:ea typeface="Trebuchet MS"/>
                          <a:cs typeface="Trebuchet MS"/>
                          <a:sym typeface="Trebuchet MS"/>
                        </a:rPr>
                        <a:t>SPRINT VII</a:t>
                      </a:r>
                      <a:endParaRPr sz="1400" u="none" cap="none" strike="noStrike"/>
                    </a:p>
                  </a:txBody>
                  <a:tcPr marT="31750" marB="31750" marR="63500" marL="6350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55380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Recycling Location Feature is added</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User Profiling</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0320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Map View of Recycling Location is added</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UI/UX</a:t>
                      </a:r>
                      <a:endParaRPr sz="1100">
                        <a:solidFill>
                          <a:srgbClr val="BF9000"/>
                        </a:solidFill>
                        <a:latin typeface="Trebuchet MS"/>
                        <a:ea typeface="Trebuchet MS"/>
                        <a:cs typeface="Trebuchet MS"/>
                        <a:sym typeface="Trebuchet MS"/>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84375">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Model confidence value improved from Sprint 6</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BF9000"/>
                          </a:solidFill>
                          <a:latin typeface="Trebuchet MS"/>
                          <a:ea typeface="Trebuchet MS"/>
                          <a:cs typeface="Trebuchet MS"/>
                          <a:sym typeface="Trebuchet MS"/>
                        </a:rPr>
                        <a:t>Multiple entity recognition</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50350">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Automatically load all relevant recycling locations once the image is selected based on it waste type</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100">
                          <a:solidFill>
                            <a:srgbClr val="BF9000"/>
                          </a:solidFill>
                          <a:latin typeface="Trebuchet MS"/>
                          <a:ea typeface="Trebuchet MS"/>
                          <a:cs typeface="Trebuchet MS"/>
                          <a:sym typeface="Trebuchet MS"/>
                        </a:rPr>
                        <a:t>FAQ Screen</a:t>
                      </a:r>
                      <a:endParaRPr sz="1400" u="none" cap="none" strike="noStrike"/>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
        <p:nvSpPr>
          <p:cNvPr id="343" name="Google Shape;343;p36"/>
          <p:cNvSpPr/>
          <p:nvPr/>
        </p:nvSpPr>
        <p:spPr>
          <a:xfrm>
            <a:off x="2009400" y="333700"/>
            <a:ext cx="50832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3200">
                <a:solidFill>
                  <a:srgbClr val="7F6000"/>
                </a:solidFill>
                <a:latin typeface="Nunito ExtraBold"/>
                <a:ea typeface="Nunito ExtraBold"/>
                <a:cs typeface="Nunito ExtraBold"/>
                <a:sym typeface="Nunito ExtraBold"/>
              </a:rPr>
              <a:t>SPRINT VI vs SPRINT VII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nvSpPr>
        <p:spPr>
          <a:xfrm>
            <a:off x="669025" y="1458275"/>
            <a:ext cx="7773300" cy="2823600"/>
          </a:xfrm>
          <a:prstGeom prst="rect">
            <a:avLst/>
          </a:prstGeom>
          <a:noFill/>
          <a:ln>
            <a:noFill/>
          </a:ln>
        </p:spPr>
        <p:txBody>
          <a:bodyPr anchorCtr="0" anchor="t" bIns="45700" lIns="91425" spcFirstLastPara="1" rIns="91425" wrap="square" tIns="45700">
            <a:spAutoFit/>
          </a:bodyPr>
          <a:lstStyle/>
          <a:p>
            <a:pPr indent="-311150" lvl="0" marL="4572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Update the architectural design, like which component will work with which component. This architecture looks great, b</a:t>
            </a:r>
            <a:r>
              <a:rPr lang="en" sz="1300">
                <a:solidFill>
                  <a:srgbClr val="BF9000"/>
                </a:solidFill>
                <a:latin typeface="Trebuchet MS"/>
                <a:ea typeface="Trebuchet MS"/>
                <a:cs typeface="Trebuchet MS"/>
                <a:sym typeface="Trebuchet MS"/>
              </a:rPr>
              <a:t>ut needs one more in generic format. Professor showed us a diagram for that as well.</a:t>
            </a:r>
            <a:endParaRPr sz="1300">
              <a:solidFill>
                <a:srgbClr val="BF9000"/>
              </a:solidFill>
              <a:latin typeface="Trebuchet MS"/>
              <a:ea typeface="Trebuchet MS"/>
              <a:cs typeface="Trebuchet MS"/>
              <a:sym typeface="Trebuchet MS"/>
            </a:endParaRPr>
          </a:p>
          <a:p>
            <a:pPr indent="-311150" lvl="1" marL="9144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Updated it to be in more generic format</a:t>
            </a:r>
            <a:endParaRPr sz="1300">
              <a:solidFill>
                <a:srgbClr val="BF9000"/>
              </a:solidFill>
              <a:latin typeface="Trebuchet MS"/>
              <a:ea typeface="Trebuchet MS"/>
              <a:cs typeface="Trebuchet MS"/>
              <a:sym typeface="Trebuchet MS"/>
            </a:endParaRPr>
          </a:p>
          <a:p>
            <a:pPr indent="-311150" lvl="0" marL="4572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Can include Sequence Diagrams a</a:t>
            </a:r>
            <a:r>
              <a:rPr lang="en" sz="1300">
                <a:solidFill>
                  <a:srgbClr val="BF9000"/>
                </a:solidFill>
                <a:latin typeface="Trebuchet MS"/>
                <a:ea typeface="Trebuchet MS"/>
                <a:cs typeface="Trebuchet MS"/>
                <a:sym typeface="Trebuchet MS"/>
              </a:rPr>
              <a:t>s well.</a:t>
            </a:r>
            <a:endParaRPr sz="1300">
              <a:solidFill>
                <a:srgbClr val="BF9000"/>
              </a:solidFill>
              <a:latin typeface="Trebuchet MS"/>
              <a:ea typeface="Trebuchet MS"/>
              <a:cs typeface="Trebuchet MS"/>
              <a:sym typeface="Trebuchet MS"/>
            </a:endParaRPr>
          </a:p>
          <a:p>
            <a:pPr indent="-311150" lvl="1" marL="9144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Included the sequence diagram</a:t>
            </a:r>
            <a:endParaRPr sz="1300">
              <a:solidFill>
                <a:srgbClr val="BF9000"/>
              </a:solidFill>
              <a:latin typeface="Trebuchet MS"/>
              <a:ea typeface="Trebuchet MS"/>
              <a:cs typeface="Trebuchet MS"/>
              <a:sym typeface="Trebuchet MS"/>
            </a:endParaRPr>
          </a:p>
          <a:p>
            <a:pPr indent="-311150" lvl="0" marL="4572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Retrospective: What went well can be still better. List all positive things into more simpler words.</a:t>
            </a:r>
            <a:endParaRPr sz="1300">
              <a:solidFill>
                <a:srgbClr val="BF9000"/>
              </a:solidFill>
              <a:latin typeface="Trebuchet MS"/>
              <a:ea typeface="Trebuchet MS"/>
              <a:cs typeface="Trebuchet MS"/>
              <a:sym typeface="Trebuchet MS"/>
            </a:endParaRPr>
          </a:p>
          <a:p>
            <a:pPr indent="-311150" lvl="1" marL="9144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Update the What went well part with the last sprint Future Action</a:t>
            </a:r>
            <a:endParaRPr sz="1300">
              <a:solidFill>
                <a:srgbClr val="BF9000"/>
              </a:solidFill>
              <a:latin typeface="Trebuchet MS"/>
              <a:ea typeface="Trebuchet MS"/>
              <a:cs typeface="Trebuchet MS"/>
              <a:sym typeface="Trebuchet MS"/>
            </a:endParaRPr>
          </a:p>
          <a:p>
            <a:pPr indent="-311150" lvl="0" marL="4572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Project Demo: Can have a separate video for Project Demo Link in our GitHub for easier use</a:t>
            </a:r>
            <a:endParaRPr sz="1300">
              <a:solidFill>
                <a:srgbClr val="BF9000"/>
              </a:solidFill>
              <a:latin typeface="Trebuchet MS"/>
              <a:ea typeface="Trebuchet MS"/>
              <a:cs typeface="Trebuchet MS"/>
              <a:sym typeface="Trebuchet MS"/>
            </a:endParaRPr>
          </a:p>
          <a:p>
            <a:pPr indent="-311150" lvl="1" marL="914400" marR="0" rtl="0" algn="l">
              <a:lnSpc>
                <a:spcPct val="115000"/>
              </a:lnSpc>
              <a:spcBef>
                <a:spcPts val="0"/>
              </a:spcBef>
              <a:spcAft>
                <a:spcPts val="0"/>
              </a:spcAft>
              <a:buClr>
                <a:srgbClr val="BF9000"/>
              </a:buClr>
              <a:buSzPts val="1300"/>
              <a:buFont typeface="Trebuchet MS"/>
              <a:buChar char="○"/>
            </a:pPr>
            <a:r>
              <a:rPr lang="en" sz="1300">
                <a:solidFill>
                  <a:srgbClr val="BF9000"/>
                </a:solidFill>
                <a:latin typeface="Trebuchet MS"/>
                <a:ea typeface="Trebuchet MS"/>
                <a:cs typeface="Trebuchet MS"/>
                <a:sym typeface="Trebuchet MS"/>
              </a:rPr>
              <a:t>A separate demo video is linked in our GitHub as well as provided the link in our </a:t>
            </a:r>
            <a:r>
              <a:rPr lang="en" sz="1300">
                <a:solidFill>
                  <a:srgbClr val="BF9000"/>
                </a:solidFill>
                <a:latin typeface="Trebuchet MS"/>
                <a:ea typeface="Trebuchet MS"/>
                <a:cs typeface="Trebuchet MS"/>
                <a:sym typeface="Trebuchet MS"/>
              </a:rPr>
              <a:t>presentation</a:t>
            </a:r>
            <a:endParaRPr sz="1300">
              <a:solidFill>
                <a:srgbClr val="BF9000"/>
              </a:solidFill>
              <a:latin typeface="Trebuchet MS"/>
              <a:ea typeface="Trebuchet MS"/>
              <a:cs typeface="Trebuchet MS"/>
              <a:sym typeface="Trebuchet MS"/>
            </a:endParaRPr>
          </a:p>
        </p:txBody>
      </p:sp>
      <p:sp>
        <p:nvSpPr>
          <p:cNvPr id="349" name="Google Shape;349;p37"/>
          <p:cNvSpPr/>
          <p:nvPr/>
        </p:nvSpPr>
        <p:spPr>
          <a:xfrm>
            <a:off x="972675" y="333700"/>
            <a:ext cx="73734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lang="en" sz="2900">
                <a:solidFill>
                  <a:srgbClr val="7F6000"/>
                </a:solidFill>
                <a:latin typeface="Nunito ExtraBold"/>
                <a:ea typeface="Nunito ExtraBold"/>
                <a:cs typeface="Nunito ExtraBold"/>
                <a:sym typeface="Nunito ExtraBold"/>
              </a:rPr>
              <a:t>IMPROVEMENT FROM PROF FEEDBACK</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8"/>
          <p:cNvPicPr preferRelativeResize="0"/>
          <p:nvPr/>
        </p:nvPicPr>
        <p:blipFill rotWithShape="1">
          <a:blip r:embed="rId3">
            <a:alphaModFix/>
          </a:blip>
          <a:srcRect b="0" l="0" r="0" t="0"/>
          <a:stretch/>
        </p:blipFill>
        <p:spPr>
          <a:xfrm>
            <a:off x="2870237" y="1283940"/>
            <a:ext cx="3403525" cy="3403525"/>
          </a:xfrm>
          <a:prstGeom prst="rect">
            <a:avLst/>
          </a:prstGeom>
          <a:noFill/>
          <a:ln>
            <a:noFill/>
          </a:ln>
        </p:spPr>
      </p:pic>
      <p:sp>
        <p:nvSpPr>
          <p:cNvPr id="355" name="Google Shape;355;p38"/>
          <p:cNvSpPr/>
          <p:nvPr/>
        </p:nvSpPr>
        <p:spPr>
          <a:xfrm>
            <a:off x="2419700" y="638199"/>
            <a:ext cx="4430136" cy="684415"/>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7F6000"/>
                </a:solidFill>
                <a:latin typeface="Nunito ExtraBold"/>
                <a:ea typeface="Nunito ExtraBold"/>
                <a:cs typeface="Nunito ExtraBold"/>
                <a:sym typeface="Nunito ExtraBold"/>
              </a:rPr>
              <a:t>BACKLOG</a:t>
            </a:r>
            <a:endParaRPr b="0" i="0" sz="30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graphicFrame>
        <p:nvGraphicFramePr>
          <p:cNvPr id="360" name="Google Shape;360;p39"/>
          <p:cNvGraphicFramePr/>
          <p:nvPr/>
        </p:nvGraphicFramePr>
        <p:xfrm>
          <a:off x="285039" y="916600"/>
          <a:ext cx="3000000" cy="3000000"/>
        </p:xfrm>
        <a:graphic>
          <a:graphicData uri="http://schemas.openxmlformats.org/drawingml/2006/table">
            <a:tbl>
              <a:tblPr bandRow="1" firstRow="1">
                <a:noFill/>
                <a:tableStyleId>{681BB777-6ED3-406C-98C7-AED5C5A83266}</a:tableStyleId>
              </a:tblPr>
              <a:tblGrid>
                <a:gridCol w="538450"/>
                <a:gridCol w="6119425"/>
                <a:gridCol w="681100"/>
                <a:gridCol w="574375"/>
                <a:gridCol w="591525"/>
              </a:tblGrid>
              <a:tr h="426875">
                <a:tc>
                  <a:txBody>
                    <a:bodyPr/>
                    <a:lstStyle/>
                    <a:p>
                      <a:pPr indent="0" lvl="0" marL="0" marR="0" rtl="0" algn="ctr">
                        <a:lnSpc>
                          <a:spcPct val="100000"/>
                        </a:lnSpc>
                        <a:spcBef>
                          <a:spcPts val="0"/>
                        </a:spcBef>
                        <a:spcAft>
                          <a:spcPts val="0"/>
                        </a:spcAft>
                        <a:buNone/>
                      </a:pPr>
                      <a:r>
                        <a:rPr lang="en" sz="800">
                          <a:solidFill>
                            <a:srgbClr val="FFFFFF"/>
                          </a:solidFill>
                          <a:latin typeface="Trebuchet MS"/>
                          <a:ea typeface="Trebuchet MS"/>
                          <a:cs typeface="Trebuchet MS"/>
                          <a:sym typeface="Trebuchet MS"/>
                        </a:rPr>
                        <a:t>KEY</a:t>
                      </a:r>
                      <a:endParaRPr sz="8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a:solidFill>
                            <a:srgbClr val="FFFFFF"/>
                          </a:solidFill>
                          <a:latin typeface="Trebuchet MS"/>
                          <a:ea typeface="Trebuchet MS"/>
                          <a:cs typeface="Trebuchet MS"/>
                          <a:sym typeface="Trebuchet MS"/>
                        </a:rPr>
                        <a:t>SUMMARY</a:t>
                      </a:r>
                      <a:endParaRPr sz="8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800">
                          <a:solidFill>
                            <a:srgbClr val="FFFFFF"/>
                          </a:solidFill>
                          <a:latin typeface="Trebuchet MS"/>
                          <a:ea typeface="Trebuchet MS"/>
                          <a:cs typeface="Trebuchet MS"/>
                          <a:sym typeface="Trebuchet MS"/>
                        </a:rPr>
                        <a:t>PRIORITY</a:t>
                      </a:r>
                      <a:endParaRPr sz="8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a:solidFill>
                            <a:srgbClr val="FFFFFF"/>
                          </a:solidFill>
                          <a:latin typeface="Trebuchet MS"/>
                          <a:ea typeface="Trebuchet MS"/>
                          <a:cs typeface="Trebuchet MS"/>
                          <a:sym typeface="Trebuchet MS"/>
                        </a:rPr>
                        <a:t>SPRINT</a:t>
                      </a:r>
                      <a:endParaRPr sz="8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800">
                          <a:solidFill>
                            <a:srgbClr val="FFFFFF"/>
                          </a:solidFill>
                          <a:latin typeface="Trebuchet MS"/>
                          <a:ea typeface="Trebuchet MS"/>
                          <a:cs typeface="Trebuchet MS"/>
                          <a:sym typeface="Trebuchet MS"/>
                        </a:rPr>
                        <a:t>STATUS</a:t>
                      </a:r>
                      <a:endParaRPr sz="8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199250">
                <a:tc>
                  <a:txBody>
                    <a:bodyPr/>
                    <a:lstStyle/>
                    <a:p>
                      <a:pPr indent="0" lvl="0" marL="0" marR="0" rtl="0" algn="ctr">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SQD 62</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000"/>
                        <a:buFont typeface="Arial"/>
                        <a:buNone/>
                      </a:pPr>
                      <a:r>
                        <a:rPr lang="en" sz="800">
                          <a:solidFill>
                            <a:srgbClr val="BF9000"/>
                          </a:solidFill>
                          <a:latin typeface="Trebuchet MS"/>
                          <a:ea typeface="Trebuchet MS"/>
                          <a:cs typeface="Trebuchet MS"/>
                          <a:sym typeface="Trebuchet MS"/>
                        </a:rPr>
                        <a:t>Working on Deploying and building the AWS Resource for Squander</a:t>
                      </a:r>
                      <a:endParaRPr b="0" i="0" sz="800" u="none" cap="none" strike="noStrike">
                        <a:solidFill>
                          <a:srgbClr val="BF9000"/>
                        </a:solidFill>
                        <a:latin typeface="Trebuchet MS"/>
                        <a:ea typeface="Trebuchet MS"/>
                        <a:cs typeface="Trebuchet MS"/>
                        <a:sym typeface="Trebuchet MS"/>
                      </a:endParaRPr>
                    </a:p>
                  </a:txBody>
                  <a:tcPr marT="91425" marB="91425" marR="91425" marL="91425">
                    <a:lnL cap="flat" cmpd="sng" w="12700">
                      <a:solidFill>
                        <a:srgbClr val="DBC69B"/>
                      </a:solidFill>
                      <a:prstDash val="solid"/>
                      <a:round/>
                      <a:headEnd len="sm" w="sm" type="none"/>
                      <a:tailEnd len="sm" w="sm" type="none"/>
                    </a:lnL>
                    <a:lnT cap="flat" cmpd="sng" w="12700">
                      <a:solidFill>
                        <a:srgbClr val="DBC69B"/>
                      </a:solidFill>
                      <a:prstDash val="solid"/>
                      <a:round/>
                      <a:headEnd len="sm" w="sm" type="none"/>
                      <a:tailEnd len="sm" w="sm" type="none"/>
                    </a:lnT>
                  </a:tcP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marR="0" rtl="0" algn="ctr">
                        <a:lnSpc>
                          <a:spcPct val="100000"/>
                        </a:lnSpc>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nchor="ctr">
                    <a:solidFill>
                      <a:schemeClr val="accent3">
                        <a:alpha val="20000"/>
                      </a:schemeClr>
                    </a:solidFill>
                  </a:tcPr>
                </a:tc>
                <a:tc>
                  <a:txBody>
                    <a:bodyPr/>
                    <a:lstStyle/>
                    <a:p>
                      <a:pPr indent="0" lvl="0" marL="0" marR="0" rtl="0" algn="ctr">
                        <a:lnSpc>
                          <a:spcPct val="100000"/>
                        </a:lnSpc>
                        <a:spcBef>
                          <a:spcPts val="0"/>
                        </a:spcBef>
                        <a:spcAft>
                          <a:spcPts val="0"/>
                        </a:spcAft>
                        <a:buNone/>
                      </a:pPr>
                      <a:r>
                        <a:rPr b="1" lang="en" sz="700">
                          <a:solidFill>
                            <a:srgbClr val="FF0000"/>
                          </a:solidFill>
                          <a:latin typeface="Trebuchet MS"/>
                          <a:ea typeface="Trebuchet MS"/>
                          <a:cs typeface="Trebuchet MS"/>
                          <a:sym typeface="Trebuchet MS"/>
                        </a:rPr>
                        <a:t>TO DO</a:t>
                      </a:r>
                      <a:endParaRPr b="1" sz="700">
                        <a:solidFill>
                          <a:srgbClr val="FF0000"/>
                        </a:solidFill>
                        <a:latin typeface="Trebuchet MS"/>
                        <a:ea typeface="Trebuchet MS"/>
                        <a:cs typeface="Trebuchet MS"/>
                        <a:sym typeface="Trebuchet MS"/>
                      </a:endParaRPr>
                    </a:p>
                  </a:txBody>
                  <a:tcPr marT="91425" marB="91425" marR="91425" marL="91425" anchor="ctr">
                    <a:solidFill>
                      <a:schemeClr val="accent3">
                        <a:alpha val="20000"/>
                      </a:schemeClr>
                    </a:solidFill>
                  </a:tcPr>
                </a:tc>
              </a:tr>
              <a:tr h="3212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65</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Sprint6, </a:t>
                      </a: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8007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Design and Deploy AWS API Endpoint</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FF0000"/>
                          </a:solidFill>
                          <a:latin typeface="Trebuchet MS"/>
                          <a:ea typeface="Trebuchet MS"/>
                          <a:cs typeface="Trebuchet MS"/>
                          <a:sym typeface="Trebuchet MS"/>
                        </a:rPr>
                        <a:t>TO DO</a:t>
                      </a:r>
                      <a:endParaRPr b="1" sz="700">
                        <a:solidFill>
                          <a:srgbClr val="BF9000"/>
                        </a:solidFill>
                        <a:latin typeface="Trebuchet MS"/>
                        <a:ea typeface="Trebuchet MS"/>
                        <a:cs typeface="Trebuchet MS"/>
                        <a:sym typeface="Trebuchet MS"/>
                      </a:endParaRPr>
                    </a:p>
                  </a:txBody>
                  <a:tcPr marT="91425" marB="91425" marR="91425" marL="91425"/>
                </a:tc>
              </a:tr>
              <a:tr h="1768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68</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Work on UI/UX and add more feature on Navigation Bar</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BF9000"/>
                        </a:solidFill>
                        <a:latin typeface="Trebuchet MS"/>
                        <a:ea typeface="Trebuchet MS"/>
                        <a:cs typeface="Trebuchet MS"/>
                        <a:sym typeface="Trebuchet MS"/>
                      </a:endParaRPr>
                    </a:p>
                  </a:txBody>
                  <a:tcPr marT="91425" marB="91425" marR="91425" marL="91425"/>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72</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 homeowner, Mark wants to know about the Frequently Ask Question screen so that he can get answers to some of the commonly ask question.</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BF9000"/>
                        </a:solidFill>
                        <a:latin typeface="Trebuchet MS"/>
                        <a:ea typeface="Trebuchet MS"/>
                        <a:cs typeface="Trebuchet MS"/>
                        <a:sym typeface="Trebuchet MS"/>
                      </a:endParaRPr>
                    </a:p>
                  </a:txBody>
                  <a:tcPr marT="91425" marB="91425" marR="91425" marL="91425"/>
                </a:tc>
              </a:tr>
              <a:tr h="16687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73</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an engineer, John wants to schedule the pickup with the company so that he can be assured that his trash will be picked up. </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FF0000"/>
                          </a:solidFill>
                          <a:latin typeface="Trebuchet MS"/>
                          <a:ea typeface="Trebuchet MS"/>
                          <a:cs typeface="Trebuchet MS"/>
                          <a:sym typeface="Trebuchet MS"/>
                        </a:rPr>
                        <a:t>TO DO</a:t>
                      </a:r>
                      <a:endParaRPr b="1" sz="700">
                        <a:solidFill>
                          <a:srgbClr val="BF9000"/>
                        </a:solidFill>
                        <a:latin typeface="Trebuchet MS"/>
                        <a:ea typeface="Trebuchet MS"/>
                        <a:cs typeface="Trebuchet MS"/>
                        <a:sym typeface="Trebuchet MS"/>
                      </a:endParaRPr>
                    </a:p>
                  </a:txBody>
                  <a:tcPr marT="91425" marB="91425" marR="91425" marL="91425"/>
                </a:tc>
              </a:tr>
              <a:tr h="2554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74</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 mechanic, Simon wants to create his own account(User Profile) on Squander so that he can save his personal information like address, phone number, etc into the app for later use.</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BF9000"/>
                        </a:solidFill>
                        <a:latin typeface="Trebuchet MS"/>
                        <a:ea typeface="Trebuchet MS"/>
                        <a:cs typeface="Trebuchet MS"/>
                        <a:sym typeface="Trebuchet MS"/>
                      </a:endParaRPr>
                    </a:p>
                  </a:txBody>
                  <a:tcPr marT="91425" marB="91425" marR="91425" marL="91425"/>
                </a:tc>
              </a:tr>
              <a:tr h="1000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75</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Redesign the UI/UX</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Low</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FF0000"/>
                        </a:solidFill>
                        <a:latin typeface="Trebuchet MS"/>
                        <a:ea typeface="Trebuchet MS"/>
                        <a:cs typeface="Trebuchet MS"/>
                        <a:sym typeface="Trebuchet MS"/>
                      </a:endParaRPr>
                    </a:p>
                  </a:txBody>
                  <a:tcPr marT="91425" marB="91425" marR="91425" marL="91425"/>
                </a:tc>
              </a:tr>
              <a:tr h="100000">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76</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 retiree, David wants to know his recycling statistics so that he knows how much he has contribution to saving the world from global warming</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FF0000"/>
                          </a:solidFill>
                          <a:latin typeface="Trebuchet MS"/>
                          <a:ea typeface="Trebuchet MS"/>
                          <a:cs typeface="Trebuchet MS"/>
                          <a:sym typeface="Trebuchet MS"/>
                        </a:rPr>
                        <a:t>TO DO</a:t>
                      </a:r>
                      <a:endParaRPr b="1" sz="700">
                        <a:solidFill>
                          <a:srgbClr val="BF9000"/>
                        </a:solidFill>
                        <a:latin typeface="Trebuchet MS"/>
                        <a:ea typeface="Trebuchet MS"/>
                        <a:cs typeface="Trebuchet MS"/>
                        <a:sym typeface="Trebuchet MS"/>
                      </a:endParaRPr>
                    </a:p>
                  </a:txBody>
                  <a:tcPr marT="91425" marB="91425" marR="91425" marL="91425"/>
                </a:tc>
              </a:tr>
              <a:tr h="114125">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SQD 80</a:t>
                      </a:r>
                      <a:endParaRPr sz="700">
                        <a:solidFill>
                          <a:srgbClr val="BF9000"/>
                        </a:solidFill>
                        <a:latin typeface="Trebuchet MS"/>
                        <a:ea typeface="Trebuchet MS"/>
                        <a:cs typeface="Trebuchet MS"/>
                        <a:sym typeface="Trebuchet MS"/>
                      </a:endParaRPr>
                    </a:p>
                  </a:txBody>
                  <a:tcPr marT="91425" marB="91425" marR="91425" marL="91425" anchor="ct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Optimize Squander Code</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700">
                          <a:solidFill>
                            <a:srgbClr val="BF9000"/>
                          </a:solidFill>
                          <a:latin typeface="Trebuchet MS"/>
                          <a:ea typeface="Trebuchet MS"/>
                          <a:cs typeface="Trebuchet MS"/>
                          <a:sym typeface="Trebuchet MS"/>
                        </a:rPr>
                        <a:t>Sprint 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FF0000"/>
                          </a:solidFill>
                          <a:latin typeface="Trebuchet MS"/>
                          <a:ea typeface="Trebuchet MS"/>
                          <a:cs typeface="Trebuchet MS"/>
                          <a:sym typeface="Trebuchet MS"/>
                        </a:rPr>
                        <a:t>TO DO</a:t>
                      </a:r>
                      <a:endParaRPr b="1" sz="700">
                        <a:solidFill>
                          <a:srgbClr val="BF9000"/>
                        </a:solidFill>
                        <a:latin typeface="Trebuchet MS"/>
                        <a:ea typeface="Trebuchet MS"/>
                        <a:cs typeface="Trebuchet MS"/>
                        <a:sym typeface="Trebuchet MS"/>
                      </a:endParaRPr>
                    </a:p>
                  </a:txBody>
                  <a:tcPr marT="91425" marB="91425" marR="91425" marL="91425"/>
                </a:tc>
              </a:tr>
            </a:tbl>
          </a:graphicData>
        </a:graphic>
      </p:graphicFrame>
      <p:sp>
        <p:nvSpPr>
          <p:cNvPr id="361" name="Google Shape;361;p39"/>
          <p:cNvSpPr/>
          <p:nvPr/>
        </p:nvSpPr>
        <p:spPr>
          <a:xfrm>
            <a:off x="2096850" y="301950"/>
            <a:ext cx="4424400" cy="545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PRODUCT BACKLOG</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graphicFrame>
        <p:nvGraphicFramePr>
          <p:cNvPr id="366" name="Google Shape;366;p40"/>
          <p:cNvGraphicFramePr/>
          <p:nvPr/>
        </p:nvGraphicFramePr>
        <p:xfrm>
          <a:off x="284200" y="980225"/>
          <a:ext cx="3000000" cy="3000000"/>
        </p:xfrm>
        <a:graphic>
          <a:graphicData uri="http://schemas.openxmlformats.org/drawingml/2006/table">
            <a:tbl>
              <a:tblPr>
                <a:noFill/>
                <a:tableStyleId>{1D45DA58-AC5B-442C-A66A-7121D2263D54}</a:tableStyleId>
              </a:tblPr>
              <a:tblGrid>
                <a:gridCol w="8538400"/>
              </a:tblGrid>
              <a:tr h="400900">
                <a:tc>
                  <a:txBody>
                    <a:bodyPr/>
                    <a:lstStyle/>
                    <a:p>
                      <a:pPr indent="0" lvl="0" marL="0" rtl="0" algn="ctr">
                        <a:spcBef>
                          <a:spcPts val="0"/>
                        </a:spcBef>
                        <a:spcAft>
                          <a:spcPts val="0"/>
                        </a:spcAft>
                        <a:buNone/>
                      </a:pPr>
                      <a:r>
                        <a:rPr b="1" lang="en">
                          <a:solidFill>
                            <a:srgbClr val="835C3C"/>
                          </a:solidFill>
                          <a:latin typeface="Trebuchet MS"/>
                          <a:ea typeface="Trebuchet MS"/>
                          <a:cs typeface="Trebuchet MS"/>
                          <a:sym typeface="Trebuchet MS"/>
                        </a:rPr>
                        <a:t>SPRINT 7 (11/3 - 11/30)</a:t>
                      </a:r>
                      <a:endParaRPr b="1">
                        <a:solidFill>
                          <a:srgbClr val="835C3C"/>
                        </a:solidFill>
                        <a:latin typeface="Trebuchet MS"/>
                        <a:ea typeface="Trebuchet MS"/>
                        <a:cs typeface="Trebuchet MS"/>
                        <a:sym typeface="Trebuchet MS"/>
                      </a:endParaRPr>
                    </a:p>
                  </a:txBody>
                  <a:tcPr marT="91425" marB="91425" marR="91425" marL="91425">
                    <a:lnL cap="flat" cmpd="sng" w="9525">
                      <a:solidFill>
                        <a:srgbClr val="9E7C38"/>
                      </a:solidFill>
                      <a:prstDash val="solid"/>
                      <a:round/>
                      <a:headEnd len="sm" w="sm" type="none"/>
                      <a:tailEnd len="sm" w="sm" type="none"/>
                    </a:lnL>
                    <a:lnR cap="flat" cmpd="sng" w="9525">
                      <a:solidFill>
                        <a:srgbClr val="9E7C38"/>
                      </a:solidFill>
                      <a:prstDash val="solid"/>
                      <a:round/>
                      <a:headEnd len="sm" w="sm" type="none"/>
                      <a:tailEnd len="sm" w="sm" type="none"/>
                    </a:lnR>
                    <a:lnT cap="flat" cmpd="sng" w="9525">
                      <a:solidFill>
                        <a:srgbClr val="9E7C38"/>
                      </a:solidFill>
                      <a:prstDash val="solid"/>
                      <a:round/>
                      <a:headEnd len="sm" w="sm" type="none"/>
                      <a:tailEnd len="sm" w="sm" type="none"/>
                    </a:lnT>
                    <a:lnB cap="flat" cmpd="sng" w="9525">
                      <a:solidFill>
                        <a:srgbClr val="9E7C38"/>
                      </a:solidFill>
                      <a:prstDash val="solid"/>
                      <a:round/>
                      <a:headEnd len="sm" w="sm" type="none"/>
                      <a:tailEnd len="sm" w="sm" type="none"/>
                    </a:lnB>
                  </a:tcPr>
                </a:tc>
              </a:tr>
            </a:tbl>
          </a:graphicData>
        </a:graphic>
      </p:graphicFrame>
      <p:graphicFrame>
        <p:nvGraphicFramePr>
          <p:cNvPr id="367" name="Google Shape;367;p40"/>
          <p:cNvGraphicFramePr/>
          <p:nvPr/>
        </p:nvGraphicFramePr>
        <p:xfrm>
          <a:off x="284201" y="1381125"/>
          <a:ext cx="3000000" cy="3000000"/>
        </p:xfrm>
        <a:graphic>
          <a:graphicData uri="http://schemas.openxmlformats.org/drawingml/2006/table">
            <a:tbl>
              <a:tblPr bandRow="1" firstRow="1">
                <a:noFill/>
                <a:tableStyleId>{F6EBB09D-8072-4018-9960-7BF6ECB380DB}</a:tableStyleId>
              </a:tblPr>
              <a:tblGrid>
                <a:gridCol w="534950"/>
                <a:gridCol w="6826700"/>
                <a:gridCol w="619625"/>
                <a:gridCol w="557125"/>
              </a:tblGrid>
              <a:tr h="319025">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KEY</a:t>
                      </a:r>
                      <a:endParaRPr sz="7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SUMMARY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PRIORITY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STATUS</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1424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65</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view details of the recycling location so that he can have a conversation with the company with any queries and know all the details of the working hour</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267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68</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Work on UI/UX and add more feature on Navigation Bar</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0557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72</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homeowner, Mark wants to know about the Frequently Ask Question screen so that he can get answers to some of the commonly ask question.</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496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74</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As a mechanic, Simon wants to create his own account(User Profile) on Squander so that he can save his personal information like address, phone number, etc into the app for later use.</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High</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2003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75</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Redesign the UI/UX</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6AA84F"/>
                        </a:solidFill>
                        <a:latin typeface="Trebuchet MS"/>
                        <a:ea typeface="Trebuchet MS"/>
                        <a:cs typeface="Trebuchet MS"/>
                        <a:sym typeface="Trebuchet MS"/>
                      </a:endParaRPr>
                    </a:p>
                  </a:txBody>
                  <a:tcPr marT="91425" marB="91425" marR="91425" marL="91425" anchor="ctr"/>
                </a:tc>
              </a:tr>
              <a:tr h="18715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99</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GitHub and Wiki Page and Technical Paper</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Low</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6077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100</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7 Presentation</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239900">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101</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7 Pre-Recorded Video and Edit</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871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102</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Installation Manual and User Manual</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Low</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r h="187125">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SQD 103</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Test Cases for Sprint 7</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Medium</a:t>
                      </a:r>
                      <a:endParaRPr sz="7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700">
                          <a:solidFill>
                            <a:srgbClr val="00B050"/>
                          </a:solidFill>
                          <a:latin typeface="Trebuchet MS"/>
                          <a:ea typeface="Trebuchet MS"/>
                          <a:cs typeface="Trebuchet MS"/>
                          <a:sym typeface="Trebuchet MS"/>
                        </a:rPr>
                        <a:t>DONE</a:t>
                      </a:r>
                      <a:endParaRPr b="1" sz="700">
                        <a:solidFill>
                          <a:srgbClr val="00B050"/>
                        </a:solidFill>
                        <a:latin typeface="Trebuchet MS"/>
                        <a:ea typeface="Trebuchet MS"/>
                        <a:cs typeface="Trebuchet MS"/>
                        <a:sym typeface="Trebuchet MS"/>
                      </a:endParaRPr>
                    </a:p>
                  </a:txBody>
                  <a:tcPr marT="91425" marB="91425" marR="91425" marL="91425" anchor="ctr"/>
                </a:tc>
              </a:tr>
            </a:tbl>
          </a:graphicData>
        </a:graphic>
      </p:graphicFrame>
      <p:sp>
        <p:nvSpPr>
          <p:cNvPr id="368" name="Google Shape;368;p40"/>
          <p:cNvSpPr/>
          <p:nvPr/>
        </p:nvSpPr>
        <p:spPr>
          <a:xfrm>
            <a:off x="2316600" y="322375"/>
            <a:ext cx="3842700" cy="566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SPRINT BACKLOG</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nvSpPr>
        <p:spPr>
          <a:xfrm>
            <a:off x="7798900" y="1661600"/>
            <a:ext cx="102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aphicFrame>
        <p:nvGraphicFramePr>
          <p:cNvPr id="374" name="Google Shape;374;p41"/>
          <p:cNvGraphicFramePr/>
          <p:nvPr/>
        </p:nvGraphicFramePr>
        <p:xfrm>
          <a:off x="685801" y="1473825"/>
          <a:ext cx="3000000" cy="3000000"/>
        </p:xfrm>
        <a:graphic>
          <a:graphicData uri="http://schemas.openxmlformats.org/drawingml/2006/table">
            <a:tbl>
              <a:tblPr bandRow="1" firstRow="1">
                <a:noFill/>
                <a:tableStyleId>{681BB777-6ED3-406C-98C7-AED5C5A83266}</a:tableStyleId>
              </a:tblPr>
              <a:tblGrid>
                <a:gridCol w="590575"/>
                <a:gridCol w="1141400"/>
                <a:gridCol w="1603050"/>
                <a:gridCol w="1752625"/>
                <a:gridCol w="2807200"/>
              </a:tblGrid>
              <a:tr h="750500">
                <a:tc>
                  <a:txBody>
                    <a:bodyPr/>
                    <a:lstStyle/>
                    <a:p>
                      <a:pPr indent="0" lvl="0" marL="0" marR="0" rtl="0" algn="ctr">
                        <a:lnSpc>
                          <a:spcPct val="100000"/>
                        </a:lnSpc>
                        <a:spcBef>
                          <a:spcPts val="0"/>
                        </a:spcBef>
                        <a:spcAft>
                          <a:spcPts val="0"/>
                        </a:spcAft>
                        <a:buNone/>
                      </a:pPr>
                      <a:r>
                        <a:rPr b="1" i="0" lang="en" sz="1100" u="none" cap="none" strike="noStrike">
                          <a:solidFill>
                            <a:srgbClr val="FFFFFF"/>
                          </a:solidFill>
                          <a:latin typeface="Trebuchet MS"/>
                          <a:ea typeface="Trebuchet MS"/>
                          <a:cs typeface="Trebuchet MS"/>
                          <a:sym typeface="Trebuchet MS"/>
                        </a:rPr>
                        <a:t>ID</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AS 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I WANT TO</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SO THAT</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ACCEPTANCE CRITERIA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65</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Mark, the homeowner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View details of the recycling location</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I could have a conversation with the location and form relations.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is able</a:t>
                      </a:r>
                      <a:r>
                        <a:rPr b="0" i="0" lang="en" sz="700" u="none" cap="none" strike="noStrike">
                          <a:solidFill>
                            <a:srgbClr val="BF9000"/>
                          </a:solidFill>
                          <a:latin typeface="Trebuchet MS"/>
                          <a:ea typeface="Trebuchet MS"/>
                          <a:cs typeface="Trebuchet MS"/>
                          <a:sym typeface="Trebuchet MS"/>
                        </a:rPr>
                        <a:t> to view basic details of recycling location</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 on the Location,</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He can have all the details of the company like address, working hours, etc.</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72</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Mark, Home owner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FAQ Board</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I easily get answered on common questions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have a common question </a:t>
                      </a:r>
                      <a:br>
                        <a:rPr lang="en" sz="700">
                          <a:solidFill>
                            <a:srgbClr val="BF9000"/>
                          </a:solidFill>
                          <a:latin typeface="Trebuchet MS"/>
                          <a:ea typeface="Trebuchet MS"/>
                          <a:cs typeface="Trebuchet MS"/>
                          <a:sym typeface="Trebuchet MS"/>
                        </a:rPr>
                      </a:br>
                      <a:r>
                        <a:rPr lang="en" sz="700">
                          <a:solidFill>
                            <a:srgbClr val="BF9000"/>
                          </a:solidFill>
                          <a:latin typeface="Trebuchet MS"/>
                          <a:ea typeface="Trebuchet MS"/>
                          <a:cs typeface="Trebuchet MS"/>
                          <a:sym typeface="Trebuchet MS"/>
                        </a:rPr>
                        <a:t>When: Open the FAQ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Be able to view questions and answers.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507325">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74</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Simon, Mechanic</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Have a profile Creation Page</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I could save basic informations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Simon needs to create a profile</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updates information on Profile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Be able to save the information for later use.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
        <p:nvSpPr>
          <p:cNvPr id="375" name="Google Shape;375;p41"/>
          <p:cNvSpPr/>
          <p:nvPr/>
        </p:nvSpPr>
        <p:spPr>
          <a:xfrm>
            <a:off x="933475" y="510825"/>
            <a:ext cx="75519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USER STORIES &amp; ACCEPTANCE CRITERIA </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E7CC3"/>
        </a:solidFill>
      </p:bgPr>
    </p:bg>
    <p:spTree>
      <p:nvGrpSpPr>
        <p:cNvPr id="167" name="Shape 167"/>
        <p:cNvGrpSpPr/>
        <p:nvPr/>
      </p:nvGrpSpPr>
      <p:grpSpPr>
        <a:xfrm>
          <a:off x="0" y="0"/>
          <a:ext cx="0" cy="0"/>
          <a:chOff x="0" y="0"/>
          <a:chExt cx="0" cy="0"/>
        </a:xfrm>
      </p:grpSpPr>
      <p:sp>
        <p:nvSpPr>
          <p:cNvPr id="168" name="Google Shape;168;p15"/>
          <p:cNvSpPr txBox="1"/>
          <p:nvPr/>
        </p:nvSpPr>
        <p:spPr>
          <a:xfrm>
            <a:off x="3278425" y="3045575"/>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169" name="Google Shape;169;p15"/>
          <p:cNvGrpSpPr/>
          <p:nvPr/>
        </p:nvGrpSpPr>
        <p:grpSpPr>
          <a:xfrm>
            <a:off x="4714076" y="1763450"/>
            <a:ext cx="4246439" cy="870600"/>
            <a:chOff x="14957" y="0"/>
            <a:chExt cx="4482676" cy="870600"/>
          </a:xfrm>
        </p:grpSpPr>
        <p:sp>
          <p:nvSpPr>
            <p:cNvPr id="170" name="Google Shape;170;p15"/>
            <p:cNvSpPr/>
            <p:nvPr/>
          </p:nvSpPr>
          <p:spPr>
            <a:xfrm rot="10800000">
              <a:off x="490376" y="0"/>
              <a:ext cx="3908955" cy="870598"/>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txBox="1"/>
            <p:nvPr/>
          </p:nvSpPr>
          <p:spPr>
            <a:xfrm>
              <a:off x="708033" y="0"/>
              <a:ext cx="3789600" cy="870600"/>
            </a:xfrm>
            <a:prstGeom prst="rect">
              <a:avLst/>
            </a:prstGeom>
            <a:noFill/>
            <a:ln>
              <a:noFill/>
            </a:ln>
          </p:spPr>
          <p:txBody>
            <a:bodyPr anchorCtr="0" anchor="ctr" bIns="38100" lIns="38390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Nicholas Wong</a:t>
              </a:r>
              <a:r>
                <a:rPr b="0" i="0" lang="en" sz="1000" u="none" cap="none" strike="noStrike">
                  <a:solidFill>
                    <a:schemeClr val="lt1"/>
                  </a:solidFill>
                  <a:latin typeface="Trebuchet MS"/>
                  <a:ea typeface="Trebuchet MS"/>
                  <a:cs typeface="Trebuchet MS"/>
                  <a:sym typeface="Trebuchet MS"/>
                </a:rPr>
                <a:t>: Machine Learning Engineer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chemeClr val="lt1"/>
                  </a:solidFill>
                  <a:latin typeface="Arial"/>
                  <a:ea typeface="Arial"/>
                  <a:cs typeface="Arial"/>
                  <a:sym typeface="Arial"/>
                </a:rPr>
                <a:t>1. </a:t>
              </a:r>
              <a:r>
                <a:rPr b="0" i="0" lang="en" sz="900" u="none" cap="none" strike="noStrike">
                  <a:solidFill>
                    <a:srgbClr val="AF7B51"/>
                  </a:solidFill>
                  <a:latin typeface="Trebuchet MS"/>
                  <a:ea typeface="Trebuchet MS"/>
                  <a:cs typeface="Trebuchet MS"/>
                  <a:sym typeface="Trebuchet MS"/>
                </a:rPr>
                <a:t>Design Computer Vision Model Architecture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2. Train and Evaluate Model Performance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3. Gather representative image data for training</a:t>
              </a:r>
              <a:endParaRPr b="0" i="0" sz="900" u="none" cap="none" strike="noStrike">
                <a:solidFill>
                  <a:srgbClr val="AF7B51"/>
                </a:solidFill>
                <a:latin typeface="Trebuchet MS"/>
                <a:ea typeface="Trebuchet MS"/>
                <a:cs typeface="Trebuchet MS"/>
                <a:sym typeface="Trebuchet MS"/>
              </a:endParaRPr>
            </a:p>
          </p:txBody>
        </p:sp>
        <p:sp>
          <p:nvSpPr>
            <p:cNvPr id="172" name="Google Shape;172;p15"/>
            <p:cNvSpPr/>
            <p:nvPr/>
          </p:nvSpPr>
          <p:spPr>
            <a:xfrm>
              <a:off x="14957" y="0"/>
              <a:ext cx="870598" cy="870598"/>
            </a:xfrm>
            <a:prstGeom prst="ellipse">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 name="Google Shape;173;p15"/>
          <p:cNvGrpSpPr/>
          <p:nvPr/>
        </p:nvGrpSpPr>
        <p:grpSpPr>
          <a:xfrm>
            <a:off x="4765200" y="2695450"/>
            <a:ext cx="4103146" cy="870602"/>
            <a:chOff x="13913" y="0"/>
            <a:chExt cx="4227433" cy="870602"/>
          </a:xfrm>
        </p:grpSpPr>
        <p:sp>
          <p:nvSpPr>
            <p:cNvPr id="174" name="Google Shape;174;p15"/>
            <p:cNvSpPr/>
            <p:nvPr/>
          </p:nvSpPr>
          <p:spPr>
            <a:xfrm rot="10800000">
              <a:off x="493446" y="0"/>
              <a:ext cx="3747900" cy="8706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txBox="1"/>
            <p:nvPr/>
          </p:nvSpPr>
          <p:spPr>
            <a:xfrm>
              <a:off x="711234" y="2"/>
              <a:ext cx="3448800" cy="870600"/>
            </a:xfrm>
            <a:prstGeom prst="rect">
              <a:avLst/>
            </a:prstGeom>
            <a:noFill/>
            <a:ln>
              <a:noFill/>
            </a:ln>
          </p:spPr>
          <p:txBody>
            <a:bodyPr anchorCtr="0" anchor="ctr" bIns="38100" lIns="38390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Rajat Nagavkar</a:t>
              </a:r>
              <a:r>
                <a:rPr b="0" i="0" lang="en" sz="1000" u="none" cap="none" strike="noStrike">
                  <a:solidFill>
                    <a:srgbClr val="AF7B51"/>
                  </a:solidFill>
                  <a:latin typeface="Trebuchet MS"/>
                  <a:ea typeface="Trebuchet MS"/>
                  <a:cs typeface="Trebuchet MS"/>
                  <a:sym typeface="Trebuchet MS"/>
                </a:rPr>
                <a:t>: Ios Developer</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1000" u="none" cap="none" strike="noStrike">
                  <a:solidFill>
                    <a:srgbClr val="AF7B51"/>
                  </a:solidFill>
                  <a:latin typeface="Trebuchet MS"/>
                  <a:ea typeface="Trebuchet MS"/>
                  <a:cs typeface="Trebuchet MS"/>
                  <a:sym typeface="Trebuchet MS"/>
                </a:rPr>
                <a:t>1. </a:t>
              </a:r>
              <a:r>
                <a:rPr b="0" i="0" lang="en" sz="900" u="none" cap="none" strike="noStrike">
                  <a:solidFill>
                    <a:srgbClr val="AF7B51"/>
                  </a:solidFill>
                  <a:latin typeface="Trebuchet MS"/>
                  <a:ea typeface="Trebuchet MS"/>
                  <a:cs typeface="Trebuchet MS"/>
                  <a:sym typeface="Trebuchet MS"/>
                </a:rPr>
                <a:t>Design and Development of Application.</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Integrating ML model to provide specified results.</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Testing the app to provide a better user experience. </a:t>
              </a:r>
              <a:endParaRPr b="0" i="0" sz="900" u="none" cap="none" strike="noStrike">
                <a:solidFill>
                  <a:srgbClr val="AF7B51"/>
                </a:solidFill>
                <a:latin typeface="Trebuchet MS"/>
                <a:ea typeface="Trebuchet MS"/>
                <a:cs typeface="Trebuchet MS"/>
                <a:sym typeface="Trebuchet MS"/>
              </a:endParaRPr>
            </a:p>
          </p:txBody>
        </p:sp>
        <p:sp>
          <p:nvSpPr>
            <p:cNvPr id="176" name="Google Shape;176;p15"/>
            <p:cNvSpPr/>
            <p:nvPr/>
          </p:nvSpPr>
          <p:spPr>
            <a:xfrm>
              <a:off x="13913" y="0"/>
              <a:ext cx="870597" cy="870597"/>
            </a:xfrm>
            <a:prstGeom prst="ellipse">
              <a:avLst/>
            </a:prstGeom>
            <a:blipFill rotWithShape="1">
              <a:blip r:embed="rId4">
                <a:alphaModFix/>
              </a:blip>
              <a:stretch>
                <a:fillRect b="-16983" l="0" r="0" t="-16985"/>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15"/>
          <p:cNvGrpSpPr/>
          <p:nvPr/>
        </p:nvGrpSpPr>
        <p:grpSpPr>
          <a:xfrm>
            <a:off x="301425" y="1763450"/>
            <a:ext cx="4311349" cy="868810"/>
            <a:chOff x="16296" y="0"/>
            <a:chExt cx="4386802" cy="868810"/>
          </a:xfrm>
        </p:grpSpPr>
        <p:sp>
          <p:nvSpPr>
            <p:cNvPr id="178" name="Google Shape;178;p15"/>
            <p:cNvSpPr/>
            <p:nvPr/>
          </p:nvSpPr>
          <p:spPr>
            <a:xfrm rot="10800000">
              <a:off x="493170" y="0"/>
              <a:ext cx="3909928" cy="86868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txBox="1"/>
            <p:nvPr/>
          </p:nvSpPr>
          <p:spPr>
            <a:xfrm>
              <a:off x="710340" y="10"/>
              <a:ext cx="35106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Aakansha Agarwala: </a:t>
              </a:r>
              <a:r>
                <a:rPr b="0" i="0" lang="en" sz="1000" u="none" cap="none" strike="noStrike">
                  <a:solidFill>
                    <a:srgbClr val="AF7B51"/>
                  </a:solidFill>
                  <a:latin typeface="Trebuchet MS"/>
                  <a:ea typeface="Trebuchet MS"/>
                  <a:cs typeface="Trebuchet MS"/>
                  <a:sym typeface="Trebuchet MS"/>
                </a:rPr>
                <a:t>Project Manager/Scrum Master</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a:t>
              </a:r>
              <a:r>
                <a:rPr b="0" i="0" lang="en" sz="1000" u="none" cap="none" strike="noStrike">
                  <a:solidFill>
                    <a:srgbClr val="AF7B51"/>
                  </a:solidFill>
                  <a:latin typeface="Trebuchet MS"/>
                  <a:ea typeface="Trebuchet MS"/>
                  <a:cs typeface="Trebuchet MS"/>
                  <a:sym typeface="Trebuchet MS"/>
                </a:rPr>
                <a:t>. </a:t>
              </a:r>
              <a:r>
                <a:rPr b="0" i="0" lang="en" sz="900" u="none" cap="none" strike="noStrike">
                  <a:solidFill>
                    <a:srgbClr val="AF7B51"/>
                  </a:solidFill>
                  <a:latin typeface="Trebuchet MS"/>
                  <a:ea typeface="Trebuchet MS"/>
                  <a:cs typeface="Trebuchet MS"/>
                  <a:sym typeface="Trebuchet MS"/>
                </a:rPr>
                <a:t>Led team meetings and kept the team on task</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Maintains the project’s GitHub repository and Wiki</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rgbClr val="AF7B51"/>
                  </a:solidFill>
                  <a:latin typeface="Trebuchet MS"/>
                  <a:ea typeface="Trebuchet MS"/>
                  <a:cs typeface="Trebuchet MS"/>
                  <a:sym typeface="Trebuchet MS"/>
                </a:rPr>
                <a:t>3. Documented test cases and co-authored technical paper</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16296" y="0"/>
              <a:ext cx="868680" cy="868680"/>
            </a:xfrm>
            <a:prstGeom prst="ellipse">
              <a:avLst/>
            </a:prstGeom>
            <a:blipFill rotWithShape="1">
              <a:blip r:embed="rId5">
                <a:alphaModFix/>
              </a:blip>
              <a:stretch>
                <a:fillRect b="-42136" l="2097" r="2096" t="-3831"/>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 name="Google Shape;181;p15"/>
          <p:cNvGrpSpPr/>
          <p:nvPr/>
        </p:nvGrpSpPr>
        <p:grpSpPr>
          <a:xfrm>
            <a:off x="2602344" y="3664125"/>
            <a:ext cx="4450442" cy="929100"/>
            <a:chOff x="3555975" y="3962388"/>
            <a:chExt cx="4450442" cy="929100"/>
          </a:xfrm>
        </p:grpSpPr>
        <p:sp>
          <p:nvSpPr>
            <p:cNvPr id="182" name="Google Shape;182;p15"/>
            <p:cNvSpPr/>
            <p:nvPr/>
          </p:nvSpPr>
          <p:spPr>
            <a:xfrm rot="10800000">
              <a:off x="4096517" y="3992480"/>
              <a:ext cx="3909900" cy="8688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txBox="1"/>
            <p:nvPr/>
          </p:nvSpPr>
          <p:spPr>
            <a:xfrm>
              <a:off x="4313659" y="3992600"/>
              <a:ext cx="36927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Suryadeep Nallana: </a:t>
              </a:r>
              <a:r>
                <a:rPr b="0" i="0" lang="en" sz="1000" u="none" cap="none" strike="noStrike">
                  <a:solidFill>
                    <a:srgbClr val="AF7B51"/>
                  </a:solidFill>
                  <a:latin typeface="Trebuchet MS"/>
                  <a:ea typeface="Trebuchet MS"/>
                  <a:cs typeface="Trebuchet MS"/>
                  <a:sym typeface="Trebuchet MS"/>
                </a:rPr>
                <a:t>FullStack Developer/Quality Analyst </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 Contribution to design and development of the app layout</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Authored technical document of the project </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Working towards making our app user-friendly </a:t>
              </a:r>
              <a:endParaRPr b="0" i="0" sz="900" u="none" cap="none" strike="noStrike">
                <a:solidFill>
                  <a:srgbClr val="AF7B51"/>
                </a:solidFill>
                <a:latin typeface="Trebuchet MS"/>
                <a:ea typeface="Trebuchet MS"/>
                <a:cs typeface="Trebuchet MS"/>
                <a:sym typeface="Trebuchet MS"/>
              </a:endParaRPr>
            </a:p>
          </p:txBody>
        </p:sp>
        <p:pic>
          <p:nvPicPr>
            <p:cNvPr id="184" name="Google Shape;184;p15"/>
            <p:cNvPicPr preferRelativeResize="0"/>
            <p:nvPr/>
          </p:nvPicPr>
          <p:blipFill rotWithShape="1">
            <a:blip r:embed="rId6">
              <a:alphaModFix/>
            </a:blip>
            <a:srcRect b="11095" l="0" r="0" t="0"/>
            <a:stretch/>
          </p:blipFill>
          <p:spPr>
            <a:xfrm>
              <a:off x="3555975" y="3962388"/>
              <a:ext cx="927000" cy="929100"/>
            </a:xfrm>
            <a:prstGeom prst="ellipse">
              <a:avLst/>
            </a:prstGeom>
            <a:noFill/>
            <a:ln cap="flat" cmpd="sng" w="25400">
              <a:solidFill>
                <a:schemeClr val="lt1"/>
              </a:solidFill>
              <a:prstDash val="solid"/>
              <a:round/>
              <a:headEnd len="sm" w="sm" type="none"/>
              <a:tailEnd len="sm" w="sm" type="none"/>
            </a:ln>
            <a:effectLst>
              <a:outerShdw blurRad="57150" rotWithShape="0" algn="bl" dir="5400000" dist="19050">
                <a:srgbClr val="000000">
                  <a:alpha val="47843"/>
                </a:srgbClr>
              </a:outerShdw>
            </a:effectLst>
          </p:spPr>
        </p:pic>
      </p:grpSp>
      <p:grpSp>
        <p:nvGrpSpPr>
          <p:cNvPr id="185" name="Google Shape;185;p15"/>
          <p:cNvGrpSpPr/>
          <p:nvPr/>
        </p:nvGrpSpPr>
        <p:grpSpPr>
          <a:xfrm>
            <a:off x="270777" y="2713718"/>
            <a:ext cx="4341608" cy="868920"/>
            <a:chOff x="3561425" y="1228182"/>
            <a:chExt cx="4463002" cy="868920"/>
          </a:xfrm>
        </p:grpSpPr>
        <p:sp>
          <p:nvSpPr>
            <p:cNvPr id="186" name="Google Shape;186;p15"/>
            <p:cNvSpPr/>
            <p:nvPr/>
          </p:nvSpPr>
          <p:spPr>
            <a:xfrm rot="10800000">
              <a:off x="4114527" y="1228182"/>
              <a:ext cx="3909900" cy="868800"/>
            </a:xfrm>
            <a:prstGeom prst="homePlate">
              <a:avLst>
                <a:gd fmla="val 50000" name="adj"/>
              </a:avLst>
            </a:prstGeom>
            <a:solidFill>
              <a:srgbClr val="EFE4D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txBox="1"/>
            <p:nvPr/>
          </p:nvSpPr>
          <p:spPr>
            <a:xfrm>
              <a:off x="4331669" y="1228302"/>
              <a:ext cx="3692700" cy="868800"/>
            </a:xfrm>
            <a:prstGeom prst="rect">
              <a:avLst/>
            </a:prstGeom>
            <a:noFill/>
            <a:ln>
              <a:noFill/>
            </a:ln>
          </p:spPr>
          <p:txBody>
            <a:bodyPr anchorCtr="0" anchor="ctr" bIns="38100" lIns="383050" spcFirstLastPara="1" rIns="71100" wrap="square" tIns="38100">
              <a:noAutofit/>
            </a:bodyPr>
            <a:lstStyle/>
            <a:p>
              <a:pPr indent="0" lvl="0" marL="0" marR="0" rtl="0" algn="l">
                <a:lnSpc>
                  <a:spcPct val="90000"/>
                </a:lnSpc>
                <a:spcBef>
                  <a:spcPts val="0"/>
                </a:spcBef>
                <a:spcAft>
                  <a:spcPts val="0"/>
                </a:spcAft>
                <a:buClr>
                  <a:srgbClr val="000000"/>
                </a:buClr>
                <a:buSzPts val="1000"/>
                <a:buFont typeface="Arial"/>
                <a:buNone/>
              </a:pPr>
              <a:r>
                <a:rPr b="1" i="0" lang="en" sz="1000" u="none" cap="none" strike="noStrike">
                  <a:solidFill>
                    <a:srgbClr val="835C3C"/>
                  </a:solidFill>
                  <a:latin typeface="Trebuchet MS"/>
                  <a:ea typeface="Trebuchet MS"/>
                  <a:cs typeface="Trebuchet MS"/>
                  <a:sym typeface="Trebuchet MS"/>
                </a:rPr>
                <a:t>Austin Blaise: </a:t>
              </a:r>
              <a:r>
                <a:rPr b="0" i="0" lang="en" sz="1000" u="none" cap="none" strike="noStrike">
                  <a:solidFill>
                    <a:srgbClr val="AF7B51"/>
                  </a:solidFill>
                  <a:latin typeface="Trebuchet MS"/>
                  <a:ea typeface="Trebuchet MS"/>
                  <a:cs typeface="Trebuchet MS"/>
                  <a:sym typeface="Trebuchet MS"/>
                </a:rPr>
                <a:t>Cloud Engineer</a:t>
              </a:r>
              <a:endParaRPr b="0" i="0" sz="10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1</a:t>
              </a:r>
              <a:r>
                <a:rPr b="0" i="0" lang="en" sz="1000" u="none" cap="none" strike="noStrike">
                  <a:solidFill>
                    <a:srgbClr val="AF7B51"/>
                  </a:solidFill>
                  <a:latin typeface="Trebuchet MS"/>
                  <a:ea typeface="Trebuchet MS"/>
                  <a:cs typeface="Trebuchet MS"/>
                  <a:sym typeface="Trebuchet MS"/>
                </a:rPr>
                <a:t>. </a:t>
              </a:r>
              <a:r>
                <a:rPr b="0" i="0" lang="en" sz="900" u="none" cap="none" strike="noStrike">
                  <a:solidFill>
                    <a:srgbClr val="AF7B51"/>
                  </a:solidFill>
                  <a:latin typeface="Trebuchet MS"/>
                  <a:ea typeface="Trebuchet MS"/>
                  <a:cs typeface="Trebuchet MS"/>
                  <a:sym typeface="Trebuchet MS"/>
                </a:rPr>
                <a:t>Contribute to the architecture of the project</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2. Creates Infrastructure as code</a:t>
              </a:r>
              <a:endParaRPr b="0" i="0" sz="900" u="none" cap="none" strike="noStrike">
                <a:solidFill>
                  <a:srgbClr val="AF7B51"/>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000"/>
                <a:buFont typeface="Arial"/>
                <a:buNone/>
              </a:pPr>
              <a:r>
                <a:rPr b="0" i="0" lang="en" sz="900" u="none" cap="none" strike="noStrike">
                  <a:solidFill>
                    <a:srgbClr val="AF7B51"/>
                  </a:solidFill>
                  <a:latin typeface="Trebuchet MS"/>
                  <a:ea typeface="Trebuchet MS"/>
                  <a:cs typeface="Trebuchet MS"/>
                  <a:sym typeface="Trebuchet MS"/>
                </a:rPr>
                <a:t>3. Integrated features and services</a:t>
              </a:r>
              <a:endParaRPr b="0" i="0" sz="900" u="none" cap="none" strike="noStrike">
                <a:solidFill>
                  <a:srgbClr val="AF7B51"/>
                </a:solidFill>
                <a:latin typeface="Trebuchet MS"/>
                <a:ea typeface="Trebuchet MS"/>
                <a:cs typeface="Trebuchet MS"/>
                <a:sym typeface="Trebuchet MS"/>
              </a:endParaRPr>
            </a:p>
          </p:txBody>
        </p:sp>
        <p:sp>
          <p:nvSpPr>
            <p:cNvPr id="188" name="Google Shape;188;p15"/>
            <p:cNvSpPr/>
            <p:nvPr/>
          </p:nvSpPr>
          <p:spPr>
            <a:xfrm>
              <a:off x="3561425" y="1228302"/>
              <a:ext cx="868800" cy="868800"/>
            </a:xfrm>
            <a:prstGeom prst="ellipse">
              <a:avLst/>
            </a:prstGeom>
            <a:blipFill rotWithShape="1">
              <a:blip r:embed="rId5">
                <a:alphaModFix/>
              </a:blip>
              <a:stretch>
                <a:fillRect b="-42146" l="2092" r="2101" t="-383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p15"/>
            <p:cNvPicPr preferRelativeResize="0"/>
            <p:nvPr/>
          </p:nvPicPr>
          <p:blipFill rotWithShape="1">
            <a:blip r:embed="rId7">
              <a:alphaModFix/>
            </a:blip>
            <a:srcRect b="0" l="0" r="0" t="0"/>
            <a:stretch/>
          </p:blipFill>
          <p:spPr>
            <a:xfrm>
              <a:off x="3571958" y="1244232"/>
              <a:ext cx="836700" cy="836700"/>
            </a:xfrm>
            <a:prstGeom prst="ellipse">
              <a:avLst/>
            </a:prstGeom>
            <a:noFill/>
            <a:ln cap="rnd" cmpd="sng" w="9525">
              <a:solidFill>
                <a:srgbClr val="835C3C"/>
              </a:solidFill>
              <a:prstDash val="solid"/>
              <a:round/>
              <a:headEnd len="sm" w="sm" type="none"/>
              <a:tailEnd len="sm" w="sm" type="none"/>
            </a:ln>
            <a:effectLst>
              <a:outerShdw blurRad="381000" sx="-80000" rotWithShape="0" dir="5400000" dist="292100" sy="-18000">
                <a:srgbClr val="000000">
                  <a:alpha val="20000"/>
                </a:srgbClr>
              </a:outerShdw>
            </a:effectLst>
          </p:spPr>
        </p:pic>
      </p:grpSp>
      <p:sp>
        <p:nvSpPr>
          <p:cNvPr id="190" name="Google Shape;190;p15"/>
          <p:cNvSpPr/>
          <p:nvPr/>
        </p:nvSpPr>
        <p:spPr>
          <a:xfrm>
            <a:off x="1567550" y="425825"/>
            <a:ext cx="6000900" cy="7842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500">
                <a:solidFill>
                  <a:srgbClr val="7F6000"/>
                </a:solidFill>
                <a:latin typeface="Nunito ExtraBold"/>
                <a:ea typeface="Nunito ExtraBold"/>
                <a:cs typeface="Nunito ExtraBold"/>
                <a:sym typeface="Nunito ExtraBold"/>
              </a:rPr>
              <a:t>TEAM MEMBERS </a:t>
            </a:r>
            <a:endParaRPr sz="2500">
              <a:solidFill>
                <a:srgbClr val="7F6000"/>
              </a:solidFill>
              <a:latin typeface="Nunito ExtraBold"/>
              <a:ea typeface="Nunito ExtraBold"/>
              <a:cs typeface="Nunito ExtraBold"/>
              <a:sym typeface="Nunito ExtraBold"/>
            </a:endParaRPr>
          </a:p>
          <a:p>
            <a:pPr indent="0" lvl="0" marL="0" marR="0" rtl="0" algn="ctr">
              <a:lnSpc>
                <a:spcPct val="100000"/>
              </a:lnSpc>
              <a:spcBef>
                <a:spcPts val="0"/>
              </a:spcBef>
              <a:spcAft>
                <a:spcPts val="0"/>
              </a:spcAft>
              <a:buClr>
                <a:srgbClr val="000000"/>
              </a:buClr>
              <a:buSzPts val="2800"/>
              <a:buFont typeface="Arial"/>
              <a:buNone/>
            </a:pPr>
            <a:r>
              <a:rPr lang="en" sz="2500">
                <a:solidFill>
                  <a:srgbClr val="7F6000"/>
                </a:solidFill>
                <a:latin typeface="Nunito ExtraBold"/>
                <a:ea typeface="Nunito ExtraBold"/>
                <a:cs typeface="Nunito ExtraBold"/>
                <a:sym typeface="Nunito ExtraBold"/>
              </a:rPr>
              <a:t>ROLES &amp; RESPONSIBILITIES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42"/>
          <p:cNvPicPr preferRelativeResize="0"/>
          <p:nvPr/>
        </p:nvPicPr>
        <p:blipFill rotWithShape="1">
          <a:blip r:embed="rId3">
            <a:alphaModFix/>
          </a:blip>
          <a:srcRect b="0" l="0" r="0" t="0"/>
          <a:stretch/>
        </p:blipFill>
        <p:spPr>
          <a:xfrm>
            <a:off x="1057475" y="806000"/>
            <a:ext cx="6935550" cy="3901250"/>
          </a:xfrm>
          <a:prstGeom prst="rect">
            <a:avLst/>
          </a:prstGeom>
          <a:noFill/>
          <a:ln>
            <a:noFill/>
          </a:ln>
        </p:spPr>
      </p:pic>
      <p:sp>
        <p:nvSpPr>
          <p:cNvPr id="381" name="Google Shape;381;p42"/>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aphicFrame>
        <p:nvGraphicFramePr>
          <p:cNvPr id="386" name="Google Shape;386;p43"/>
          <p:cNvGraphicFramePr/>
          <p:nvPr/>
        </p:nvGraphicFramePr>
        <p:xfrm>
          <a:off x="279789" y="1357563"/>
          <a:ext cx="3000000" cy="3000000"/>
        </p:xfrm>
        <a:graphic>
          <a:graphicData uri="http://schemas.openxmlformats.org/drawingml/2006/table">
            <a:tbl>
              <a:tblPr bandRow="1" firstRow="1">
                <a:noFill/>
                <a:tableStyleId>{681BB777-6ED3-406C-98C7-AED5C5A83266}</a:tableStyleId>
              </a:tblPr>
              <a:tblGrid>
                <a:gridCol w="655175"/>
                <a:gridCol w="730225"/>
                <a:gridCol w="749875"/>
                <a:gridCol w="1175625"/>
                <a:gridCol w="1907200"/>
                <a:gridCol w="2796725"/>
                <a:gridCol w="562275"/>
              </a:tblGrid>
              <a:tr h="242450">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Test Case Name</a:t>
                      </a:r>
                      <a:endParaRPr sz="700"/>
                    </a:p>
                  </a:txBody>
                  <a:tcPr marT="45725" marB="45725" marR="91450" marL="91450"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User Story</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Case ID</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Action</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Expected Results</a:t>
                      </a:r>
                      <a:endParaRPr b="1" i="0" sz="700" u="none" cap="none" strike="noStrike">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Result</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Pass/Fail</a:t>
                      </a:r>
                      <a:endParaRPr sz="700">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r>
              <a:tr h="2722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Profiling</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SQD-74</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SQD-109</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Splash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Splash Screen when you open the Squander application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opens the Squander app they are able to see the Splash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348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SQD-110</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Proceed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Proceed Button on the Splash Screen and it should be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Splash screen they are able to see the Proceed Button and it’s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SQD-111</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Login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login Page with details for existing user as well as New User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Proceed Button, it takes us to the Login Page where existing as well as new users can login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SQD-112</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SignUp Link</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click on the SignUp Link and a new Page should pop up where all details can be entered</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SignUp Link, a new page pops up and all </a:t>
                      </a:r>
                      <a:r>
                        <a:rPr lang="en" sz="600">
                          <a:solidFill>
                            <a:srgbClr val="BF9000"/>
                          </a:solidFill>
                          <a:latin typeface="Trebuchet MS"/>
                          <a:ea typeface="Trebuchet MS"/>
                          <a:cs typeface="Trebuchet MS"/>
                          <a:sym typeface="Trebuchet MS"/>
                        </a:rPr>
                        <a:t>relevant</a:t>
                      </a:r>
                      <a:r>
                        <a:rPr lang="en" sz="600">
                          <a:solidFill>
                            <a:srgbClr val="BF9000"/>
                          </a:solidFill>
                          <a:latin typeface="Trebuchet MS"/>
                          <a:ea typeface="Trebuchet MS"/>
                          <a:cs typeface="Trebuchet MS"/>
                          <a:sym typeface="Trebuchet MS"/>
                        </a:rPr>
                        <a:t> data can be entered</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SQD-113</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Login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and click the Login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enter all the correct information and click on the Login Button its takes us to new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SQD-114</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Login the SIgnUp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registered as a new user with all relevant details and click on SignUp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enter all the data for the new user and click on SignUp Button it is register as a user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SQD-115</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email and Password field</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locate the Email and Password field on Login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Login Page and their we can see the email and password field</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SQD-116</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Forgot Password Link</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and click </a:t>
                      </a:r>
                      <a:r>
                        <a:rPr lang="en" sz="600">
                          <a:solidFill>
                            <a:srgbClr val="BF9000"/>
                          </a:solidFill>
                          <a:latin typeface="Trebuchet MS"/>
                          <a:ea typeface="Trebuchet MS"/>
                          <a:cs typeface="Trebuchet MS"/>
                          <a:sym typeface="Trebuchet MS"/>
                        </a:rPr>
                        <a:t>Forgot</a:t>
                      </a:r>
                      <a:r>
                        <a:rPr lang="en" sz="600">
                          <a:solidFill>
                            <a:srgbClr val="BF9000"/>
                          </a:solidFill>
                          <a:latin typeface="Trebuchet MS"/>
                          <a:ea typeface="Trebuchet MS"/>
                          <a:cs typeface="Trebuchet MS"/>
                          <a:sym typeface="Trebuchet MS"/>
                        </a:rPr>
                        <a:t> Password Link on Login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Login Page there they can see the Forgot Password Link and when clicked it sends and email registered mail.</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87" name="Google Shape;387;p43"/>
          <p:cNvSpPr/>
          <p:nvPr/>
        </p:nvSpPr>
        <p:spPr>
          <a:xfrm>
            <a:off x="2577200" y="414225"/>
            <a:ext cx="35718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aphicFrame>
        <p:nvGraphicFramePr>
          <p:cNvPr id="392" name="Google Shape;392;p44"/>
          <p:cNvGraphicFramePr/>
          <p:nvPr/>
        </p:nvGraphicFramePr>
        <p:xfrm>
          <a:off x="279789" y="1281363"/>
          <a:ext cx="3000000" cy="3000000"/>
        </p:xfrm>
        <a:graphic>
          <a:graphicData uri="http://schemas.openxmlformats.org/drawingml/2006/table">
            <a:tbl>
              <a:tblPr bandRow="1" firstRow="1">
                <a:noFill/>
                <a:tableStyleId>{681BB777-6ED3-406C-98C7-AED5C5A83266}</a:tableStyleId>
              </a:tblPr>
              <a:tblGrid>
                <a:gridCol w="655175"/>
                <a:gridCol w="730225"/>
                <a:gridCol w="749875"/>
                <a:gridCol w="1175625"/>
                <a:gridCol w="1907200"/>
                <a:gridCol w="2796725"/>
                <a:gridCol w="562275"/>
              </a:tblGrid>
              <a:tr h="242450">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Test Case Name</a:t>
                      </a:r>
                      <a:endParaRPr sz="700"/>
                    </a:p>
                  </a:txBody>
                  <a:tcPr marT="45725" marB="45725" marR="91450" marL="91450"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User Story</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Case ID</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Action</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Expected Results</a:t>
                      </a:r>
                      <a:endParaRPr b="1" i="0" sz="700" u="none" cap="none" strike="noStrike">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Test Result</a:t>
                      </a:r>
                      <a:endParaRPr sz="700"/>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Pass/Fail</a:t>
                      </a:r>
                      <a:endParaRPr sz="700">
                        <a:solidFill>
                          <a:srgbClr val="FFFFFF"/>
                        </a:solidFill>
                        <a:latin typeface="Trebuchet MS"/>
                        <a:ea typeface="Trebuchet MS"/>
                        <a:cs typeface="Trebuchet MS"/>
                        <a:sym typeface="Trebuchet MS"/>
                      </a:endParaRPr>
                    </a:p>
                  </a:txBody>
                  <a:tcPr marT="91425" marB="91425" marR="91425" marL="91425" anchor="ctr">
                    <a:lnL cap="flat" cmpd="sng" w="9525">
                      <a:solidFill>
                        <a:srgbClr val="DBC69B"/>
                      </a:solidFill>
                      <a:prstDash val="solid"/>
                      <a:round/>
                      <a:headEnd len="sm" w="sm" type="none"/>
                      <a:tailEnd len="sm" w="sm" type="none"/>
                    </a:lnL>
                    <a:lnR cap="flat" cmpd="sng" w="9525">
                      <a:solidFill>
                        <a:srgbClr val="DBC69B"/>
                      </a:solidFill>
                      <a:prstDash val="solid"/>
                      <a:round/>
                      <a:headEnd len="sm" w="sm" type="none"/>
                      <a:tailEnd len="sm" w="sm" type="none"/>
                    </a:lnR>
                    <a:lnT cap="flat" cmpd="sng" w="9525">
                      <a:solidFill>
                        <a:srgbClr val="DBC69B"/>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E7C38"/>
                    </a:solidFill>
                  </a:tcPr>
                </a:tc>
              </a:tr>
              <a:tr h="2722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Recycling details</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SQD-65</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SQD-117</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Recycle Location Link</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Users should be able to see the Recycle Location link and it should be 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About Us Screen, the recycle location link is visible, and once clicked on the button it redirects to the recycle location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348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SQD-118</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Recycling Company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details of the recycling company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recycling page and it click on a company it will pop the details of the </a:t>
                      </a:r>
                      <a:r>
                        <a:rPr lang="en" sz="600">
                          <a:solidFill>
                            <a:srgbClr val="BF9000"/>
                          </a:solidFill>
                          <a:latin typeface="Trebuchet MS"/>
                          <a:ea typeface="Trebuchet MS"/>
                          <a:cs typeface="Trebuchet MS"/>
                          <a:sym typeface="Trebuchet MS"/>
                        </a:rPr>
                        <a:t>company.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SQD-119</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Nearby Recycling Location List</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a list of recycling location in the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Recycle button, users can see a list if nearby recycling Location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SQD-120</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Back Button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see the Back Button in the result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the Result Screen, the back button is visible, and once clicked on the button it redirects to the home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FAQ Screen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SQD-72</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SQD-121</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the FAQ on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FAQ Link in the Nav Bar</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Nav bar a FAQ Link is visible and </a:t>
                      </a:r>
                      <a:r>
                        <a:rPr lang="en" sz="600">
                          <a:solidFill>
                            <a:srgbClr val="BF9000"/>
                          </a:solidFill>
                          <a:latin typeface="Trebuchet MS"/>
                          <a:ea typeface="Trebuchet MS"/>
                          <a:cs typeface="Trebuchet MS"/>
                          <a:sym typeface="Trebuchet MS"/>
                        </a:rPr>
                        <a:t>Clickable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SQD-122</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Click the FAQ Link</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click the FAQ Link and a new page should open</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click on the FAQ Link a new page Open up</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216100">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SQD-123</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Locate all FAQ on the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User should be able to view the all frequently asked question on the page</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600">
                          <a:solidFill>
                            <a:srgbClr val="BF9000"/>
                          </a:solidFill>
                          <a:latin typeface="Trebuchet MS"/>
                          <a:ea typeface="Trebuchet MS"/>
                          <a:cs typeface="Trebuchet MS"/>
                          <a:sym typeface="Trebuchet MS"/>
                        </a:rPr>
                        <a:t>Once the user is on th FAQ Page all the frequently and most asked question are already answered and can help the user </a:t>
                      </a:r>
                      <a:r>
                        <a:rPr lang="en" sz="600">
                          <a:solidFill>
                            <a:srgbClr val="BF9000"/>
                          </a:solidFill>
                          <a:latin typeface="Trebuchet MS"/>
                          <a:ea typeface="Trebuchet MS"/>
                          <a:cs typeface="Trebuchet MS"/>
                          <a:sym typeface="Trebuchet MS"/>
                        </a:rPr>
                        <a:t>to get</a:t>
                      </a:r>
                      <a:r>
                        <a:rPr lang="en" sz="600">
                          <a:solidFill>
                            <a:srgbClr val="BF9000"/>
                          </a:solidFill>
                          <a:latin typeface="Trebuchet MS"/>
                          <a:ea typeface="Trebuchet MS"/>
                          <a:cs typeface="Trebuchet MS"/>
                          <a:sym typeface="Trebuchet MS"/>
                        </a:rPr>
                        <a:t> a resolution </a:t>
                      </a:r>
                      <a:r>
                        <a:rPr lang="en" sz="600">
                          <a:solidFill>
                            <a:srgbClr val="BF9000"/>
                          </a:solidFill>
                          <a:latin typeface="Trebuchet MS"/>
                          <a:ea typeface="Trebuchet MS"/>
                          <a:cs typeface="Trebuchet MS"/>
                          <a:sym typeface="Trebuchet MS"/>
                        </a:rPr>
                        <a:t>quickly</a:t>
                      </a:r>
                      <a:endParaRPr sz="600">
                        <a:solidFill>
                          <a:srgbClr val="BF900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600">
                          <a:solidFill>
                            <a:srgbClr val="00B050"/>
                          </a:solidFill>
                          <a:latin typeface="Trebuchet MS"/>
                          <a:ea typeface="Trebuchet MS"/>
                          <a:cs typeface="Trebuchet MS"/>
                          <a:sym typeface="Trebuchet MS"/>
                        </a:rPr>
                        <a:t>PASS</a:t>
                      </a:r>
                      <a:endParaRPr b="1" sz="600">
                        <a:solidFill>
                          <a:srgbClr val="00B050"/>
                        </a:solidFill>
                        <a:latin typeface="Trebuchet MS"/>
                        <a:ea typeface="Trebuchet MS"/>
                        <a:cs typeface="Trebuchet MS"/>
                        <a:sym typeface="Trebuchet MS"/>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393" name="Google Shape;393;p44"/>
          <p:cNvSpPr/>
          <p:nvPr/>
        </p:nvSpPr>
        <p:spPr>
          <a:xfrm>
            <a:off x="2186475" y="338025"/>
            <a:ext cx="4891800" cy="7593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TEST CASES (</a:t>
            </a:r>
            <a:r>
              <a:rPr lang="en" sz="2800">
                <a:solidFill>
                  <a:srgbClr val="7F6000"/>
                </a:solidFill>
                <a:latin typeface="Nunito ExtraBold"/>
                <a:ea typeface="Nunito ExtraBold"/>
                <a:cs typeface="Nunito ExtraBold"/>
                <a:sym typeface="Nunito ExtraBold"/>
              </a:rPr>
              <a:t>Continued)</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aphicFrame>
        <p:nvGraphicFramePr>
          <p:cNvPr id="398" name="Google Shape;398;p45"/>
          <p:cNvGraphicFramePr/>
          <p:nvPr/>
        </p:nvGraphicFramePr>
        <p:xfrm>
          <a:off x="494926" y="1550025"/>
          <a:ext cx="3000000" cy="3000000"/>
        </p:xfrm>
        <a:graphic>
          <a:graphicData uri="http://schemas.openxmlformats.org/drawingml/2006/table">
            <a:tbl>
              <a:tblPr bandRow="1" firstRow="1">
                <a:noFill/>
                <a:tableStyleId>{681BB777-6ED3-406C-98C7-AED5C5A83266}</a:tableStyleId>
              </a:tblPr>
              <a:tblGrid>
                <a:gridCol w="618200"/>
                <a:gridCol w="1194800"/>
                <a:gridCol w="1678025"/>
                <a:gridCol w="1834600"/>
                <a:gridCol w="2938500"/>
              </a:tblGrid>
              <a:tr h="888625">
                <a:tc>
                  <a:txBody>
                    <a:bodyPr/>
                    <a:lstStyle/>
                    <a:p>
                      <a:pPr indent="0" lvl="0" marL="0" marR="0" rtl="0" algn="ctr">
                        <a:lnSpc>
                          <a:spcPct val="100000"/>
                        </a:lnSpc>
                        <a:spcBef>
                          <a:spcPts val="0"/>
                        </a:spcBef>
                        <a:spcAft>
                          <a:spcPts val="0"/>
                        </a:spcAft>
                        <a:buNone/>
                      </a:pPr>
                      <a:r>
                        <a:rPr b="1" i="0" lang="en" sz="1100" u="none" cap="none" strike="noStrike">
                          <a:solidFill>
                            <a:srgbClr val="FFFFFF"/>
                          </a:solidFill>
                          <a:latin typeface="Trebuchet MS"/>
                          <a:ea typeface="Trebuchet MS"/>
                          <a:cs typeface="Trebuchet MS"/>
                          <a:sym typeface="Trebuchet MS"/>
                        </a:rPr>
                        <a:t>ID</a:t>
                      </a:r>
                      <a:endParaRPr/>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AS 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I WANT TO</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SO THAT</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Trebuchet MS"/>
                          <a:ea typeface="Trebuchet MS"/>
                          <a:cs typeface="Trebuchet MS"/>
                          <a:sym typeface="Trebuchet MS"/>
                        </a:rPr>
                        <a:t>ACCEPTANCE CRITERIA</a:t>
                      </a:r>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solidFill>
                      <a:srgbClr val="9E7C38"/>
                    </a:solidFill>
                  </a:tcPr>
                </a:tc>
              </a:tr>
              <a:tr h="721750">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65</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Mark, the homeowner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View details of the recycling location</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I could have a conversation with the location and form relations.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is able</a:t>
                      </a:r>
                      <a:r>
                        <a:rPr b="0" i="0" lang="en" sz="700" u="none" cap="none" strike="noStrike">
                          <a:solidFill>
                            <a:srgbClr val="BF9000"/>
                          </a:solidFill>
                          <a:latin typeface="Trebuchet MS"/>
                          <a:ea typeface="Trebuchet MS"/>
                          <a:cs typeface="Trebuchet MS"/>
                          <a:sym typeface="Trebuchet MS"/>
                        </a:rPr>
                        <a:t> to view basic details of recycling location</a:t>
                      </a:r>
                      <a:r>
                        <a:rPr lang="en" sz="700">
                          <a:solidFill>
                            <a:srgbClr val="BF9000"/>
                          </a:solidFill>
                          <a:latin typeface="Trebuchet MS"/>
                          <a:ea typeface="Trebuchet MS"/>
                          <a:cs typeface="Trebuchet MS"/>
                          <a:sym typeface="Trebuchet MS"/>
                        </a:rPr>
                        <a:t>,</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click on the Location,</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He can have all the details of the company like address, working hours, etc.</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00700">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72</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Mark, Home owner</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FAQ Board</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I easily get answered on common questions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Mark have a common question </a:t>
                      </a:r>
                      <a:br>
                        <a:rPr lang="en" sz="700">
                          <a:solidFill>
                            <a:srgbClr val="BF9000"/>
                          </a:solidFill>
                          <a:latin typeface="Trebuchet MS"/>
                          <a:ea typeface="Trebuchet MS"/>
                          <a:cs typeface="Trebuchet MS"/>
                          <a:sym typeface="Trebuchet MS"/>
                        </a:rPr>
                      </a:br>
                      <a:r>
                        <a:rPr lang="en" sz="700">
                          <a:solidFill>
                            <a:srgbClr val="BF9000"/>
                          </a:solidFill>
                          <a:latin typeface="Trebuchet MS"/>
                          <a:ea typeface="Trebuchet MS"/>
                          <a:cs typeface="Trebuchet MS"/>
                          <a:sym typeface="Trebuchet MS"/>
                        </a:rPr>
                        <a:t>When: Open the FAQ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Be able to view questions and answers.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r h="600700">
                <a:tc>
                  <a:txBody>
                    <a:bodyPr/>
                    <a:lstStyle/>
                    <a:p>
                      <a:pPr indent="0" lvl="0" marL="0" marR="0" rtl="0" algn="ctr">
                        <a:lnSpc>
                          <a:spcPct val="100000"/>
                        </a:lnSpc>
                        <a:spcBef>
                          <a:spcPts val="0"/>
                        </a:spcBef>
                        <a:spcAft>
                          <a:spcPts val="0"/>
                        </a:spcAft>
                        <a:buClr>
                          <a:srgbClr val="000000"/>
                        </a:buClr>
                        <a:buSzPts val="1000"/>
                        <a:buFont typeface="Arial"/>
                        <a:buNone/>
                      </a:pPr>
                      <a:r>
                        <a:rPr b="0" i="0" lang="en" sz="700" u="none" cap="none" strike="noStrike">
                          <a:solidFill>
                            <a:srgbClr val="BF9000"/>
                          </a:solidFill>
                          <a:latin typeface="Trebuchet MS"/>
                          <a:ea typeface="Trebuchet MS"/>
                          <a:cs typeface="Trebuchet MS"/>
                          <a:sym typeface="Trebuchet MS"/>
                        </a:rPr>
                        <a:t>SQ </a:t>
                      </a:r>
                      <a:r>
                        <a:rPr lang="en" sz="700">
                          <a:solidFill>
                            <a:srgbClr val="BF9000"/>
                          </a:solidFill>
                          <a:latin typeface="Trebuchet MS"/>
                          <a:ea typeface="Trebuchet MS"/>
                          <a:cs typeface="Trebuchet MS"/>
                          <a:sym typeface="Trebuchet MS"/>
                        </a:rPr>
                        <a:t>74</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Simon, Mechanic</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Have a profile Creation Page</a:t>
                      </a:r>
                      <a:endParaRPr sz="700">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I could save basic informations</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Given: Simon needs to create a profile</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When: He updates information on Profile Page, </a:t>
                      </a:r>
                      <a:endParaRPr sz="700">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000"/>
                        <a:buFont typeface="Arial"/>
                        <a:buNone/>
                      </a:pPr>
                      <a:r>
                        <a:rPr lang="en" sz="700">
                          <a:solidFill>
                            <a:srgbClr val="BF9000"/>
                          </a:solidFill>
                          <a:latin typeface="Trebuchet MS"/>
                          <a:ea typeface="Trebuchet MS"/>
                          <a:cs typeface="Trebuchet MS"/>
                          <a:sym typeface="Trebuchet MS"/>
                        </a:rPr>
                        <a:t>Then:  Be able to save the information for later use.</a:t>
                      </a:r>
                      <a:endParaRPr b="0" i="0" sz="700" u="none" cap="none" strike="noStrike">
                        <a:solidFill>
                          <a:srgbClr val="BF9000"/>
                        </a:solidFill>
                        <a:latin typeface="Trebuchet MS"/>
                        <a:ea typeface="Trebuchet MS"/>
                        <a:cs typeface="Trebuchet MS"/>
                        <a:sym typeface="Trebuchet MS"/>
                      </a:endParaRPr>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lnB cap="flat" cmpd="sng" w="12700">
                      <a:solidFill>
                        <a:srgbClr val="DBC69B"/>
                      </a:solidFill>
                      <a:prstDash val="solid"/>
                      <a:round/>
                      <a:headEnd len="sm" w="sm" type="none"/>
                      <a:tailEnd len="sm" w="sm" type="none"/>
                    </a:lnB>
                  </a:tcPr>
                </a:tc>
              </a:tr>
            </a:tbl>
          </a:graphicData>
        </a:graphic>
      </p:graphicFrame>
      <p:sp>
        <p:nvSpPr>
          <p:cNvPr id="399" name="Google Shape;399;p45"/>
          <p:cNvSpPr/>
          <p:nvPr/>
        </p:nvSpPr>
        <p:spPr>
          <a:xfrm>
            <a:off x="2255375" y="485650"/>
            <a:ext cx="45264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STORIES COMPLETED</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6"/>
          <p:cNvPicPr preferRelativeResize="0"/>
          <p:nvPr/>
        </p:nvPicPr>
        <p:blipFill>
          <a:blip r:embed="rId3">
            <a:alphaModFix/>
          </a:blip>
          <a:stretch>
            <a:fillRect/>
          </a:stretch>
        </p:blipFill>
        <p:spPr>
          <a:xfrm>
            <a:off x="1295400" y="1163384"/>
            <a:ext cx="6771415" cy="3599117"/>
          </a:xfrm>
          <a:prstGeom prst="rect">
            <a:avLst/>
          </a:prstGeom>
          <a:noFill/>
          <a:ln>
            <a:noFill/>
          </a:ln>
        </p:spPr>
      </p:pic>
      <p:sp>
        <p:nvSpPr>
          <p:cNvPr id="405" name="Google Shape;405;p46"/>
          <p:cNvSpPr/>
          <p:nvPr/>
        </p:nvSpPr>
        <p:spPr>
          <a:xfrm>
            <a:off x="2428850" y="342775"/>
            <a:ext cx="38937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BURNDOWN CHART</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graphicFrame>
        <p:nvGraphicFramePr>
          <p:cNvPr id="410" name="Google Shape;410;p47"/>
          <p:cNvGraphicFramePr/>
          <p:nvPr/>
        </p:nvGraphicFramePr>
        <p:xfrm>
          <a:off x="364375" y="1580025"/>
          <a:ext cx="3000000" cy="3000000"/>
        </p:xfrm>
        <a:graphic>
          <a:graphicData uri="http://schemas.openxmlformats.org/drawingml/2006/table">
            <a:tbl>
              <a:tblPr>
                <a:noFill/>
                <a:tableStyleId>{784E6766-39ED-4F74-943E-AD86BDC26E4A}</a:tableStyleId>
              </a:tblPr>
              <a:tblGrid>
                <a:gridCol w="590900"/>
                <a:gridCol w="984825"/>
                <a:gridCol w="1026600"/>
                <a:gridCol w="668475"/>
                <a:gridCol w="698325"/>
              </a:tblGrid>
              <a:tr h="348325">
                <a:tc>
                  <a:txBody>
                    <a:bodyPr/>
                    <a:lstStyle/>
                    <a:p>
                      <a:pPr indent="0" lvl="0" marL="0" rtl="0" algn="ctr">
                        <a:spcBef>
                          <a:spcPts val="0"/>
                        </a:spcBef>
                        <a:spcAft>
                          <a:spcPts val="0"/>
                        </a:spcAft>
                        <a:buNone/>
                      </a:pPr>
                      <a:r>
                        <a:rPr b="1" lang="en" sz="900">
                          <a:solidFill>
                            <a:srgbClr val="FFFFFF"/>
                          </a:solidFill>
                          <a:latin typeface="Trebuchet MS"/>
                          <a:ea typeface="Trebuchet MS"/>
                          <a:cs typeface="Trebuchet MS"/>
                          <a:sym typeface="Trebuchet MS"/>
                        </a:rPr>
                        <a:t>SPRINT</a:t>
                      </a:r>
                      <a:endParaRPr b="1" sz="900">
                        <a:solidFill>
                          <a:srgbClr val="FFFFFF"/>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BF8F00"/>
                    </a:solidFill>
                  </a:tcPr>
                </a:tc>
                <a:tc>
                  <a:txBody>
                    <a:bodyPr/>
                    <a:lstStyle/>
                    <a:p>
                      <a:pPr indent="0" lvl="0" marL="0" rtl="0" algn="ctr">
                        <a:spcBef>
                          <a:spcPts val="0"/>
                        </a:spcBef>
                        <a:spcAft>
                          <a:spcPts val="0"/>
                        </a:spcAft>
                        <a:buNone/>
                      </a:pPr>
                      <a:r>
                        <a:rPr b="1" lang="en" sz="900">
                          <a:solidFill>
                            <a:srgbClr val="FFFFFF"/>
                          </a:solidFill>
                          <a:latin typeface="Trebuchet MS"/>
                          <a:ea typeface="Trebuchet MS"/>
                          <a:cs typeface="Trebuchet MS"/>
                          <a:sym typeface="Trebuchet MS"/>
                        </a:rPr>
                        <a:t>Committed</a:t>
                      </a:r>
                      <a:endParaRPr b="1" sz="900">
                        <a:solidFill>
                          <a:srgbClr val="FFFFFF"/>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BF8F00"/>
                    </a:solidFill>
                  </a:tcPr>
                </a:tc>
                <a:tc>
                  <a:txBody>
                    <a:bodyPr/>
                    <a:lstStyle/>
                    <a:p>
                      <a:pPr indent="0" lvl="0" marL="0" rtl="0" algn="ctr">
                        <a:spcBef>
                          <a:spcPts val="0"/>
                        </a:spcBef>
                        <a:spcAft>
                          <a:spcPts val="0"/>
                        </a:spcAft>
                        <a:buNone/>
                      </a:pPr>
                      <a:r>
                        <a:rPr b="1" lang="en" sz="900">
                          <a:solidFill>
                            <a:srgbClr val="FFFFFF"/>
                          </a:solidFill>
                          <a:latin typeface="Trebuchet MS"/>
                          <a:ea typeface="Trebuchet MS"/>
                          <a:cs typeface="Trebuchet MS"/>
                          <a:sym typeface="Trebuchet MS"/>
                        </a:rPr>
                        <a:t>Completed</a:t>
                      </a:r>
                      <a:endParaRPr b="1" sz="900">
                        <a:solidFill>
                          <a:srgbClr val="FFFFFF"/>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BF8F00"/>
                    </a:solidFill>
                  </a:tcPr>
                </a:tc>
                <a:tc>
                  <a:txBody>
                    <a:bodyPr/>
                    <a:lstStyle/>
                    <a:p>
                      <a:pPr indent="0" lvl="0" marL="0" rtl="0" algn="ctr">
                        <a:spcBef>
                          <a:spcPts val="0"/>
                        </a:spcBef>
                        <a:spcAft>
                          <a:spcPts val="0"/>
                        </a:spcAft>
                        <a:buNone/>
                      </a:pPr>
                      <a:r>
                        <a:rPr b="1" lang="en" sz="900">
                          <a:solidFill>
                            <a:srgbClr val="FFFFFF"/>
                          </a:solidFill>
                          <a:latin typeface="Trebuchet MS"/>
                          <a:ea typeface="Trebuchet MS"/>
                          <a:cs typeface="Trebuchet MS"/>
                          <a:sym typeface="Trebuchet MS"/>
                        </a:rPr>
                        <a:t>Ratio (%)</a:t>
                      </a:r>
                      <a:endParaRPr b="1" sz="900">
                        <a:solidFill>
                          <a:srgbClr val="FFFFFF"/>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BF8F00"/>
                    </a:solidFill>
                  </a:tcPr>
                </a:tc>
                <a:tc>
                  <a:txBody>
                    <a:bodyPr/>
                    <a:lstStyle/>
                    <a:p>
                      <a:pPr indent="0" lvl="0" marL="0" rtl="0" algn="ctr">
                        <a:spcBef>
                          <a:spcPts val="0"/>
                        </a:spcBef>
                        <a:spcAft>
                          <a:spcPts val="0"/>
                        </a:spcAft>
                        <a:buNone/>
                      </a:pPr>
                      <a:r>
                        <a:rPr b="1" lang="en" sz="900">
                          <a:solidFill>
                            <a:srgbClr val="FFFFFF"/>
                          </a:solidFill>
                          <a:latin typeface="Trebuchet MS"/>
                          <a:ea typeface="Trebuchet MS"/>
                          <a:cs typeface="Trebuchet MS"/>
                          <a:sym typeface="Trebuchet MS"/>
                        </a:rPr>
                        <a:t>Average</a:t>
                      </a:r>
                      <a:endParaRPr b="1" sz="900">
                        <a:solidFill>
                          <a:srgbClr val="FFFFFF"/>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BF8F00"/>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1</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20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20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41</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41</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3</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27</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27</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4</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45</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45</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5</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38</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34</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89.47368421</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2CC"/>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6</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38</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37</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97.36842105</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FFFFF"/>
                    </a:solidFill>
                  </a:tcPr>
                </a:tc>
              </a:tr>
              <a:tr h="260150">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Sprint 7</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EF2CD"/>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36</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EF2CD"/>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36</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EF2CD"/>
                    </a:solidFill>
                  </a:tcPr>
                </a:tc>
                <a:tc>
                  <a:txBody>
                    <a:bodyPr/>
                    <a:lstStyle/>
                    <a:p>
                      <a:pPr indent="0" lvl="0" marL="0" rtl="0" algn="ctr">
                        <a:spcBef>
                          <a:spcPts val="0"/>
                        </a:spcBef>
                        <a:spcAft>
                          <a:spcPts val="0"/>
                        </a:spcAft>
                        <a:buNone/>
                      </a:pPr>
                      <a:r>
                        <a:rPr lang="en" sz="600">
                          <a:solidFill>
                            <a:srgbClr val="806000"/>
                          </a:solidFill>
                          <a:latin typeface="Trebuchet MS"/>
                          <a:ea typeface="Trebuchet MS"/>
                          <a:cs typeface="Trebuchet MS"/>
                          <a:sym typeface="Trebuchet MS"/>
                        </a:rPr>
                        <a:t>100</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EF2CD"/>
                    </a:solidFill>
                  </a:tcPr>
                </a:tc>
                <a:tc>
                  <a:txBody>
                    <a:bodyPr/>
                    <a:lstStyle/>
                    <a:p>
                      <a:pPr indent="0" lvl="0" marL="0" marR="0" rtl="0" algn="ctr">
                        <a:lnSpc>
                          <a:spcPct val="100000"/>
                        </a:lnSpc>
                        <a:spcBef>
                          <a:spcPts val="0"/>
                        </a:spcBef>
                        <a:spcAft>
                          <a:spcPts val="0"/>
                        </a:spcAft>
                        <a:buNone/>
                      </a:pPr>
                      <a:r>
                        <a:rPr lang="en" sz="600">
                          <a:solidFill>
                            <a:srgbClr val="806000"/>
                          </a:solidFill>
                          <a:latin typeface="Trebuchet MS"/>
                          <a:ea typeface="Trebuchet MS"/>
                          <a:cs typeface="Trebuchet MS"/>
                          <a:sym typeface="Trebuchet MS"/>
                        </a:rPr>
                        <a:t>98.12</a:t>
                      </a:r>
                      <a:endParaRPr sz="600">
                        <a:solidFill>
                          <a:srgbClr val="806000"/>
                        </a:solidFill>
                        <a:latin typeface="Trebuchet MS"/>
                        <a:ea typeface="Trebuchet MS"/>
                        <a:cs typeface="Trebuchet MS"/>
                        <a:sym typeface="Trebuchet MS"/>
                      </a:endParaRPr>
                    </a:p>
                  </a:txBody>
                  <a:tcPr marT="91425" marB="91425" marR="91425" marL="91425" anchor="ctr">
                    <a:lnL cap="flat" cmpd="sng" w="12575">
                      <a:solidFill>
                        <a:srgbClr val="806000"/>
                      </a:solidFill>
                      <a:prstDash val="solid"/>
                      <a:round/>
                      <a:headEnd len="sm" w="sm" type="none"/>
                      <a:tailEnd len="sm" w="sm" type="none"/>
                    </a:lnL>
                    <a:lnR cap="flat" cmpd="sng" w="12575">
                      <a:solidFill>
                        <a:srgbClr val="806000"/>
                      </a:solidFill>
                      <a:prstDash val="solid"/>
                      <a:round/>
                      <a:headEnd len="sm" w="sm" type="none"/>
                      <a:tailEnd len="sm" w="sm" type="none"/>
                    </a:lnR>
                    <a:lnT cap="flat" cmpd="sng" w="12575">
                      <a:solidFill>
                        <a:srgbClr val="806000"/>
                      </a:solidFill>
                      <a:prstDash val="solid"/>
                      <a:round/>
                      <a:headEnd len="sm" w="sm" type="none"/>
                      <a:tailEnd len="sm" w="sm" type="none"/>
                    </a:lnT>
                    <a:lnB cap="flat" cmpd="sng" w="12575">
                      <a:solidFill>
                        <a:srgbClr val="806000"/>
                      </a:solidFill>
                      <a:prstDash val="solid"/>
                      <a:round/>
                      <a:headEnd len="sm" w="sm" type="none"/>
                      <a:tailEnd len="sm" w="sm" type="none"/>
                    </a:lnB>
                    <a:solidFill>
                      <a:srgbClr val="FEF2CD"/>
                    </a:solidFill>
                  </a:tcPr>
                </a:tc>
              </a:tr>
            </a:tbl>
          </a:graphicData>
        </a:graphic>
      </p:graphicFrame>
      <p:sp>
        <p:nvSpPr>
          <p:cNvPr id="411" name="Google Shape;411;p47"/>
          <p:cNvSpPr/>
          <p:nvPr/>
        </p:nvSpPr>
        <p:spPr>
          <a:xfrm>
            <a:off x="364375" y="4169550"/>
            <a:ext cx="2450100" cy="536100"/>
          </a:xfrm>
          <a:prstGeom prst="wedgeRectCallout">
            <a:avLst>
              <a:gd fmla="val -41094" name="adj1"/>
              <a:gd fmla="val -98839" name="adj2"/>
            </a:avLst>
          </a:prstGeom>
          <a:solidFill>
            <a:srgbClr val="FEF2CD"/>
          </a:solidFill>
          <a:ln cap="flat" cmpd="sng" w="19050">
            <a:solidFill>
              <a:srgbClr val="80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806000"/>
                </a:solidFill>
                <a:latin typeface="Trebuchet MS"/>
                <a:ea typeface="Trebuchet MS"/>
                <a:cs typeface="Trebuchet MS"/>
                <a:sym typeface="Trebuchet MS"/>
              </a:rPr>
              <a:t>Current Committed Completed Ratio (Sprint 7) = 100%</a:t>
            </a:r>
            <a:endParaRPr sz="1800"/>
          </a:p>
        </p:txBody>
      </p:sp>
      <p:pic>
        <p:nvPicPr>
          <p:cNvPr id="412" name="Google Shape;412;p47"/>
          <p:cNvPicPr preferRelativeResize="0"/>
          <p:nvPr/>
        </p:nvPicPr>
        <p:blipFill>
          <a:blip r:embed="rId3">
            <a:alphaModFix/>
          </a:blip>
          <a:stretch>
            <a:fillRect/>
          </a:stretch>
        </p:blipFill>
        <p:spPr>
          <a:xfrm>
            <a:off x="4383425" y="1468175"/>
            <a:ext cx="4455774" cy="2558150"/>
          </a:xfrm>
          <a:prstGeom prst="rect">
            <a:avLst/>
          </a:prstGeom>
          <a:noFill/>
          <a:ln>
            <a:noFill/>
          </a:ln>
        </p:spPr>
      </p:pic>
      <p:pic>
        <p:nvPicPr>
          <p:cNvPr id="413" name="Google Shape;413;p47"/>
          <p:cNvPicPr preferRelativeResize="0"/>
          <p:nvPr/>
        </p:nvPicPr>
        <p:blipFill>
          <a:blip r:embed="rId4">
            <a:alphaModFix/>
          </a:blip>
          <a:stretch>
            <a:fillRect/>
          </a:stretch>
        </p:blipFill>
        <p:spPr>
          <a:xfrm>
            <a:off x="3635175" y="1928350"/>
            <a:ext cx="698325" cy="1927900"/>
          </a:xfrm>
          <a:prstGeom prst="rect">
            <a:avLst/>
          </a:prstGeom>
          <a:noFill/>
          <a:ln>
            <a:noFill/>
          </a:ln>
        </p:spPr>
      </p:pic>
      <p:sp>
        <p:nvSpPr>
          <p:cNvPr id="414" name="Google Shape;414;p47"/>
          <p:cNvSpPr/>
          <p:nvPr/>
        </p:nvSpPr>
        <p:spPr>
          <a:xfrm>
            <a:off x="1405000" y="434625"/>
            <a:ext cx="6474300" cy="7491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COMMITTED/COMPLETED RATIO</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8"/>
          <p:cNvPicPr preferRelativeResize="0"/>
          <p:nvPr/>
        </p:nvPicPr>
        <p:blipFill rotWithShape="1">
          <a:blip r:embed="rId3">
            <a:alphaModFix/>
          </a:blip>
          <a:srcRect b="0" l="0" r="0" t="0"/>
          <a:stretch/>
        </p:blipFill>
        <p:spPr>
          <a:xfrm>
            <a:off x="1413275" y="951750"/>
            <a:ext cx="6560445" cy="3690251"/>
          </a:xfrm>
          <a:prstGeom prst="rect">
            <a:avLst/>
          </a:prstGeom>
          <a:noFill/>
          <a:ln>
            <a:noFill/>
          </a:ln>
        </p:spPr>
      </p:pic>
      <p:sp>
        <p:nvSpPr>
          <p:cNvPr id="420" name="Google Shape;420;p48"/>
          <p:cNvSpPr/>
          <p:nvPr/>
        </p:nvSpPr>
        <p:spPr>
          <a:xfrm>
            <a:off x="2482050" y="593450"/>
            <a:ext cx="44229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RETROSPECTIVE</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grpSp>
        <p:nvGrpSpPr>
          <p:cNvPr id="425" name="Google Shape;425;p49"/>
          <p:cNvGrpSpPr/>
          <p:nvPr/>
        </p:nvGrpSpPr>
        <p:grpSpPr>
          <a:xfrm>
            <a:off x="1216175" y="3621854"/>
            <a:ext cx="6701321" cy="643500"/>
            <a:chOff x="1593000" y="2322568"/>
            <a:chExt cx="6346549" cy="643500"/>
          </a:xfrm>
        </p:grpSpPr>
        <p:sp>
          <p:nvSpPr>
            <p:cNvPr id="426" name="Google Shape;426;p49"/>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9"/>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9"/>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9"/>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Future Actions</a:t>
              </a:r>
              <a:endParaRPr b="0" i="0" sz="1200" u="none" cap="none" strike="noStrike">
                <a:solidFill>
                  <a:srgbClr val="FFFFFF"/>
                </a:solidFill>
                <a:latin typeface="Trebuchet MS"/>
                <a:ea typeface="Trebuchet MS"/>
                <a:cs typeface="Trebuchet MS"/>
                <a:sym typeface="Trebuchet MS"/>
              </a:endParaRPr>
            </a:p>
          </p:txBody>
        </p:sp>
        <p:sp>
          <p:nvSpPr>
            <p:cNvPr id="430" name="Google Shape;430;p49"/>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9"/>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03</a:t>
              </a:r>
              <a:endParaRPr b="0" i="0" sz="1900" u="none" cap="none" strike="noStrike">
                <a:solidFill>
                  <a:srgbClr val="FFFFFF"/>
                </a:solidFill>
                <a:latin typeface="Roboto Thin"/>
                <a:ea typeface="Roboto Thin"/>
                <a:cs typeface="Roboto Thin"/>
                <a:sym typeface="Roboto Thin"/>
              </a:endParaRPr>
            </a:p>
          </p:txBody>
        </p:sp>
        <p:sp>
          <p:nvSpPr>
            <p:cNvPr id="432" name="Google Shape;432;p49"/>
            <p:cNvSpPr/>
            <p:nvPr/>
          </p:nvSpPr>
          <p:spPr>
            <a:xfrm>
              <a:off x="4540249" y="2323739"/>
              <a:ext cx="33993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marR="0" rtl="0" algn="just">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Estimate the Buffer Time into the Sprint Velocity</a:t>
              </a:r>
              <a:endParaRPr b="0" i="0" sz="900" u="none" cap="none" strike="noStrike">
                <a:solidFill>
                  <a:srgbClr val="BF9000"/>
                </a:solidFill>
                <a:latin typeface="Trebuchet MS"/>
                <a:ea typeface="Trebuchet MS"/>
                <a:cs typeface="Trebuchet MS"/>
                <a:sym typeface="Trebuchet MS"/>
              </a:endParaRPr>
            </a:p>
            <a:p>
              <a:pPr indent="-285750" lvl="0" marL="457200" marR="0" rtl="0" algn="just">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Encourage team </a:t>
              </a:r>
              <a:r>
                <a:rPr lang="en" sz="900">
                  <a:solidFill>
                    <a:srgbClr val="BF9000"/>
                  </a:solidFill>
                  <a:latin typeface="Trebuchet MS"/>
                  <a:ea typeface="Trebuchet MS"/>
                  <a:cs typeface="Trebuchet MS"/>
                  <a:sym typeface="Trebuchet MS"/>
                </a:rPr>
                <a:t>involvement</a:t>
              </a:r>
              <a:r>
                <a:rPr lang="en" sz="900">
                  <a:solidFill>
                    <a:srgbClr val="BF9000"/>
                  </a:solidFill>
                  <a:latin typeface="Trebuchet MS"/>
                  <a:ea typeface="Trebuchet MS"/>
                  <a:cs typeface="Trebuchet MS"/>
                  <a:sym typeface="Trebuchet MS"/>
                </a:rPr>
                <a:t> by helping each other</a:t>
              </a:r>
              <a:endParaRPr b="0" i="0" sz="900" u="none" cap="none" strike="noStrike">
                <a:solidFill>
                  <a:srgbClr val="BF9000"/>
                </a:solidFill>
                <a:latin typeface="Trebuchet MS"/>
                <a:ea typeface="Trebuchet MS"/>
                <a:cs typeface="Trebuchet MS"/>
                <a:sym typeface="Trebuchet MS"/>
              </a:endParaRPr>
            </a:p>
          </p:txBody>
        </p:sp>
      </p:grpSp>
      <p:grpSp>
        <p:nvGrpSpPr>
          <p:cNvPr id="433" name="Google Shape;433;p49"/>
          <p:cNvGrpSpPr/>
          <p:nvPr/>
        </p:nvGrpSpPr>
        <p:grpSpPr>
          <a:xfrm>
            <a:off x="1216175" y="2661936"/>
            <a:ext cx="6574613" cy="643500"/>
            <a:chOff x="1593000" y="2322568"/>
            <a:chExt cx="6226549" cy="643500"/>
          </a:xfrm>
        </p:grpSpPr>
        <p:sp>
          <p:nvSpPr>
            <p:cNvPr id="434" name="Google Shape;434;p49"/>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9"/>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9"/>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What needs improvement</a:t>
              </a:r>
              <a:endParaRPr b="0" i="0" sz="1200" u="none" cap="none" strike="noStrike">
                <a:solidFill>
                  <a:srgbClr val="FFFFFF"/>
                </a:solidFill>
                <a:latin typeface="Trebuchet MS"/>
                <a:ea typeface="Trebuchet MS"/>
                <a:cs typeface="Trebuchet MS"/>
                <a:sym typeface="Trebuchet MS"/>
              </a:endParaRPr>
            </a:p>
          </p:txBody>
        </p:sp>
        <p:sp>
          <p:nvSpPr>
            <p:cNvPr id="438" name="Google Shape;438;p49"/>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9"/>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02</a:t>
              </a:r>
              <a:endParaRPr b="0" i="0" sz="2000" u="none" cap="none" strike="noStrike">
                <a:solidFill>
                  <a:srgbClr val="FFFFFF"/>
                </a:solidFill>
                <a:latin typeface="Roboto Thin"/>
                <a:ea typeface="Roboto Thin"/>
                <a:cs typeface="Roboto Thin"/>
                <a:sym typeface="Roboto Thin"/>
              </a:endParaRPr>
            </a:p>
          </p:txBody>
        </p:sp>
        <p:sp>
          <p:nvSpPr>
            <p:cNvPr id="440" name="Google Shape;440;p49"/>
            <p:cNvSpPr/>
            <p:nvPr/>
          </p:nvSpPr>
          <p:spPr>
            <a:xfrm>
              <a:off x="4540249" y="2323757"/>
              <a:ext cx="32793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marR="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Buffer Time Estimation</a:t>
              </a:r>
              <a:endParaRPr b="0" i="0" sz="900" u="none" cap="none" strike="noStrike">
                <a:solidFill>
                  <a:srgbClr val="BF9000"/>
                </a:solidFill>
                <a:latin typeface="Trebuchet MS"/>
                <a:ea typeface="Trebuchet MS"/>
                <a:cs typeface="Trebuchet MS"/>
                <a:sym typeface="Trebuchet MS"/>
              </a:endParaRPr>
            </a:p>
            <a:p>
              <a:pPr indent="-285750" lvl="0" marL="457200" marR="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Support team </a:t>
              </a:r>
              <a:r>
                <a:rPr lang="en" sz="900">
                  <a:solidFill>
                    <a:srgbClr val="BF9000"/>
                  </a:solidFill>
                  <a:latin typeface="Trebuchet MS"/>
                  <a:ea typeface="Trebuchet MS"/>
                  <a:cs typeface="Trebuchet MS"/>
                  <a:sym typeface="Trebuchet MS"/>
                </a:rPr>
                <a:t>involvement</a:t>
              </a:r>
              <a:endParaRPr b="0" i="0" sz="900" u="none" cap="none" strike="noStrike">
                <a:solidFill>
                  <a:srgbClr val="BF9000"/>
                </a:solidFill>
                <a:latin typeface="Trebuchet MS"/>
                <a:ea typeface="Trebuchet MS"/>
                <a:cs typeface="Trebuchet MS"/>
                <a:sym typeface="Trebuchet MS"/>
              </a:endParaRPr>
            </a:p>
          </p:txBody>
        </p:sp>
      </p:grpSp>
      <p:grpSp>
        <p:nvGrpSpPr>
          <p:cNvPr id="441" name="Google Shape;441;p49"/>
          <p:cNvGrpSpPr/>
          <p:nvPr/>
        </p:nvGrpSpPr>
        <p:grpSpPr>
          <a:xfrm>
            <a:off x="1211982" y="1702000"/>
            <a:ext cx="6705451" cy="643500"/>
            <a:chOff x="1593000" y="2322568"/>
            <a:chExt cx="6348657" cy="643500"/>
          </a:xfrm>
        </p:grpSpPr>
        <p:sp>
          <p:nvSpPr>
            <p:cNvPr id="442" name="Google Shape;442;p49"/>
            <p:cNvSpPr/>
            <p:nvPr/>
          </p:nvSpPr>
          <p:spPr>
            <a:xfrm>
              <a:off x="3728375" y="2322568"/>
              <a:ext cx="3822600" cy="6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9"/>
            <p:cNvSpPr/>
            <p:nvPr/>
          </p:nvSpPr>
          <p:spPr>
            <a:xfrm flipH="1">
              <a:off x="2283025" y="2322575"/>
              <a:ext cx="18444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F9000"/>
                </a:solidFill>
                <a:latin typeface="Arial"/>
                <a:ea typeface="Arial"/>
                <a:cs typeface="Arial"/>
                <a:sym typeface="Arial"/>
              </a:endParaRPr>
            </a:p>
          </p:txBody>
        </p:sp>
        <p:sp>
          <p:nvSpPr>
            <p:cNvPr id="444" name="Google Shape;444;p49"/>
            <p:cNvSpPr/>
            <p:nvPr/>
          </p:nvSpPr>
          <p:spPr>
            <a:xfrm rot="-5400000">
              <a:off x="3501574" y="1934671"/>
              <a:ext cx="643356" cy="1419149"/>
            </a:xfrm>
            <a:prstGeom prst="flowChartOffpageConnector">
              <a:avLst/>
            </a:prstGeom>
            <a:solidFill>
              <a:srgbClr val="BF9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BF9000"/>
                </a:solidFill>
                <a:latin typeface="Arial"/>
                <a:ea typeface="Arial"/>
                <a:cs typeface="Arial"/>
                <a:sym typeface="Arial"/>
              </a:endParaRPr>
            </a:p>
          </p:txBody>
        </p:sp>
        <p:sp>
          <p:nvSpPr>
            <p:cNvPr id="445" name="Google Shape;445;p49"/>
            <p:cNvSpPr/>
            <p:nvPr/>
          </p:nvSpPr>
          <p:spPr>
            <a:xfrm>
              <a:off x="2342625" y="2399951"/>
              <a:ext cx="1940700" cy="4959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FFFFFF"/>
                  </a:solidFill>
                  <a:latin typeface="Trebuchet MS"/>
                  <a:ea typeface="Trebuchet MS"/>
                  <a:cs typeface="Trebuchet MS"/>
                  <a:sym typeface="Trebuchet MS"/>
                </a:rPr>
                <a:t>What went well</a:t>
              </a:r>
              <a:endParaRPr b="0" i="0" sz="1200" u="none" cap="none" strike="noStrike">
                <a:solidFill>
                  <a:srgbClr val="FFFFFF"/>
                </a:solidFill>
                <a:latin typeface="Trebuchet MS"/>
                <a:ea typeface="Trebuchet MS"/>
                <a:cs typeface="Trebuchet MS"/>
                <a:sym typeface="Trebuchet MS"/>
              </a:endParaRPr>
            </a:p>
          </p:txBody>
        </p:sp>
        <p:sp>
          <p:nvSpPr>
            <p:cNvPr id="446" name="Google Shape;446;p49"/>
            <p:cNvSpPr/>
            <p:nvPr/>
          </p:nvSpPr>
          <p:spPr>
            <a:xfrm>
              <a:off x="1593000" y="2322568"/>
              <a:ext cx="690000" cy="642300"/>
            </a:xfrm>
            <a:prstGeom prst="rect">
              <a:avLst/>
            </a:prstGeom>
            <a:solidFill>
              <a:srgbClr val="BF9000"/>
            </a:solidFill>
            <a:ln>
              <a:noFill/>
            </a:ln>
            <a:effectLst>
              <a:outerShdw blurRad="71438" rotWithShape="0" algn="bl" dir="2700000" dist="28575">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9"/>
            <p:cNvSpPr/>
            <p:nvPr/>
          </p:nvSpPr>
          <p:spPr>
            <a:xfrm>
              <a:off x="1593000" y="2322575"/>
              <a:ext cx="690000" cy="642600"/>
            </a:xfrm>
            <a:prstGeom prst="rect">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Thin"/>
                  <a:ea typeface="Roboto Thin"/>
                  <a:cs typeface="Roboto Thin"/>
                  <a:sym typeface="Roboto Thin"/>
                </a:rPr>
                <a:t>01</a:t>
              </a:r>
              <a:endParaRPr b="0" i="0" sz="2000" u="none" cap="none" strike="noStrike">
                <a:solidFill>
                  <a:srgbClr val="FFFFFF"/>
                </a:solidFill>
                <a:latin typeface="Roboto Thin"/>
                <a:ea typeface="Roboto Thin"/>
                <a:cs typeface="Roboto Thin"/>
                <a:sym typeface="Roboto Thin"/>
              </a:endParaRPr>
            </a:p>
          </p:txBody>
        </p:sp>
        <p:sp>
          <p:nvSpPr>
            <p:cNvPr id="448" name="Google Shape;448;p49"/>
            <p:cNvSpPr/>
            <p:nvPr/>
          </p:nvSpPr>
          <p:spPr>
            <a:xfrm>
              <a:off x="4540257" y="2323743"/>
              <a:ext cx="3401400" cy="642300"/>
            </a:xfrm>
            <a:prstGeom prst="rect">
              <a:avLst/>
            </a:prstGeom>
            <a:solidFill>
              <a:srgbClr val="FFFFFF"/>
            </a:solidFill>
            <a:ln>
              <a:noFill/>
            </a:ln>
          </p:spPr>
          <p:txBody>
            <a:bodyPr anchorCtr="0" anchor="ctr" bIns="91425" lIns="91425" spcFirstLastPara="1" rIns="91425" wrap="square" tIns="91425">
              <a:noAutofit/>
            </a:bodyPr>
            <a:lstStyle/>
            <a:p>
              <a:pPr indent="-285750" lvl="0" marL="457200" marR="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Regular Sprint Meeting</a:t>
              </a:r>
              <a:endParaRPr sz="900">
                <a:solidFill>
                  <a:srgbClr val="BF9000"/>
                </a:solidFill>
                <a:latin typeface="Trebuchet MS"/>
                <a:ea typeface="Trebuchet MS"/>
                <a:cs typeface="Trebuchet MS"/>
                <a:sym typeface="Trebuchet MS"/>
              </a:endParaRPr>
            </a:p>
            <a:p>
              <a:pPr indent="-285750" lvl="0" marL="457200" marR="0" rtl="0" algn="l">
                <a:lnSpc>
                  <a:spcPct val="115000"/>
                </a:lnSpc>
                <a:spcBef>
                  <a:spcPts val="0"/>
                </a:spcBef>
                <a:spcAft>
                  <a:spcPts val="0"/>
                </a:spcAft>
                <a:buClr>
                  <a:srgbClr val="BF9000"/>
                </a:buClr>
                <a:buSzPts val="900"/>
                <a:buFont typeface="Trebuchet MS"/>
                <a:buChar char="●"/>
              </a:pPr>
              <a:r>
                <a:rPr lang="en" sz="900">
                  <a:solidFill>
                    <a:srgbClr val="BF9000"/>
                  </a:solidFill>
                  <a:latin typeface="Trebuchet MS"/>
                  <a:ea typeface="Trebuchet MS"/>
                  <a:cs typeface="Trebuchet MS"/>
                  <a:sym typeface="Trebuchet MS"/>
                </a:rPr>
                <a:t>Sprint Estimation</a:t>
              </a:r>
              <a:endParaRPr sz="900">
                <a:solidFill>
                  <a:srgbClr val="BF9000"/>
                </a:solidFill>
                <a:latin typeface="Trebuchet MS"/>
                <a:ea typeface="Trebuchet MS"/>
                <a:cs typeface="Trebuchet MS"/>
                <a:sym typeface="Trebuchet MS"/>
              </a:endParaRPr>
            </a:p>
          </p:txBody>
        </p:sp>
      </p:grpSp>
      <p:sp>
        <p:nvSpPr>
          <p:cNvPr id="449" name="Google Shape;449;p49"/>
          <p:cNvSpPr/>
          <p:nvPr/>
        </p:nvSpPr>
        <p:spPr>
          <a:xfrm>
            <a:off x="2482050" y="593450"/>
            <a:ext cx="44229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RETROSPECTIVE</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0"/>
          <p:cNvPicPr preferRelativeResize="0"/>
          <p:nvPr/>
        </p:nvPicPr>
        <p:blipFill rotWithShape="1">
          <a:blip r:embed="rId3">
            <a:alphaModFix/>
          </a:blip>
          <a:srcRect b="0" l="0" r="0" t="0"/>
          <a:stretch/>
        </p:blipFill>
        <p:spPr>
          <a:xfrm>
            <a:off x="1999225" y="1310725"/>
            <a:ext cx="4867163" cy="3038500"/>
          </a:xfrm>
          <a:prstGeom prst="rect">
            <a:avLst/>
          </a:prstGeom>
          <a:noFill/>
          <a:ln>
            <a:noFill/>
          </a:ln>
        </p:spPr>
      </p:pic>
      <p:sp>
        <p:nvSpPr>
          <p:cNvPr id="455" name="Google Shape;455;p50"/>
          <p:cNvSpPr/>
          <p:nvPr/>
        </p:nvSpPr>
        <p:spPr>
          <a:xfrm>
            <a:off x="1948175" y="593450"/>
            <a:ext cx="5168700" cy="5550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FUTURE SPRINT</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graphicFrame>
        <p:nvGraphicFramePr>
          <p:cNvPr id="460" name="Google Shape;460;p51"/>
          <p:cNvGraphicFramePr/>
          <p:nvPr/>
        </p:nvGraphicFramePr>
        <p:xfrm>
          <a:off x="360400" y="980225"/>
          <a:ext cx="3000000" cy="3000000"/>
        </p:xfrm>
        <a:graphic>
          <a:graphicData uri="http://schemas.openxmlformats.org/drawingml/2006/table">
            <a:tbl>
              <a:tblPr>
                <a:noFill/>
                <a:tableStyleId>{1D45DA58-AC5B-442C-A66A-7121D2263D54}</a:tableStyleId>
              </a:tblPr>
              <a:tblGrid>
                <a:gridCol w="8405800"/>
              </a:tblGrid>
              <a:tr h="400900">
                <a:tc>
                  <a:txBody>
                    <a:bodyPr/>
                    <a:lstStyle/>
                    <a:p>
                      <a:pPr indent="0" lvl="0" marL="0" rtl="0" algn="ctr">
                        <a:spcBef>
                          <a:spcPts val="0"/>
                        </a:spcBef>
                        <a:spcAft>
                          <a:spcPts val="0"/>
                        </a:spcAft>
                        <a:buNone/>
                      </a:pPr>
                      <a:r>
                        <a:rPr b="1" lang="en">
                          <a:solidFill>
                            <a:srgbClr val="835C3C"/>
                          </a:solidFill>
                          <a:latin typeface="Trebuchet MS"/>
                          <a:ea typeface="Trebuchet MS"/>
                          <a:cs typeface="Trebuchet MS"/>
                          <a:sym typeface="Trebuchet MS"/>
                        </a:rPr>
                        <a:t>SPRINT 8 (12/1</a:t>
                      </a:r>
                      <a:r>
                        <a:rPr b="1" lang="en">
                          <a:solidFill>
                            <a:srgbClr val="835C3C"/>
                          </a:solidFill>
                          <a:latin typeface="Trebuchet MS"/>
                          <a:ea typeface="Trebuchet MS"/>
                          <a:cs typeface="Trebuchet MS"/>
                          <a:sym typeface="Trebuchet MS"/>
                        </a:rPr>
                        <a:t> -</a:t>
                      </a:r>
                      <a:r>
                        <a:rPr b="1" lang="en">
                          <a:solidFill>
                            <a:srgbClr val="835C3C"/>
                          </a:solidFill>
                          <a:latin typeface="Trebuchet MS"/>
                          <a:ea typeface="Trebuchet MS"/>
                          <a:cs typeface="Trebuchet MS"/>
                          <a:sym typeface="Trebuchet MS"/>
                        </a:rPr>
                        <a:t> 12/15)</a:t>
                      </a:r>
                      <a:endParaRPr b="1">
                        <a:solidFill>
                          <a:srgbClr val="835C3C"/>
                        </a:solidFill>
                        <a:latin typeface="Trebuchet MS"/>
                        <a:ea typeface="Trebuchet MS"/>
                        <a:cs typeface="Trebuchet MS"/>
                        <a:sym typeface="Trebuchet MS"/>
                      </a:endParaRPr>
                    </a:p>
                  </a:txBody>
                  <a:tcPr marT="91425" marB="91425" marR="91425" marL="91425">
                    <a:lnL cap="flat" cmpd="sng" w="9525">
                      <a:solidFill>
                        <a:srgbClr val="9E7C38"/>
                      </a:solidFill>
                      <a:prstDash val="solid"/>
                      <a:round/>
                      <a:headEnd len="sm" w="sm" type="none"/>
                      <a:tailEnd len="sm" w="sm" type="none"/>
                    </a:lnL>
                    <a:lnR cap="flat" cmpd="sng" w="9525">
                      <a:solidFill>
                        <a:srgbClr val="9E7C38"/>
                      </a:solidFill>
                      <a:prstDash val="solid"/>
                      <a:round/>
                      <a:headEnd len="sm" w="sm" type="none"/>
                      <a:tailEnd len="sm" w="sm" type="none"/>
                    </a:lnR>
                    <a:lnT cap="flat" cmpd="sng" w="9525">
                      <a:solidFill>
                        <a:srgbClr val="9E7C38"/>
                      </a:solidFill>
                      <a:prstDash val="solid"/>
                      <a:round/>
                      <a:headEnd len="sm" w="sm" type="none"/>
                      <a:tailEnd len="sm" w="sm" type="none"/>
                    </a:lnT>
                    <a:lnB cap="flat" cmpd="sng" w="9525">
                      <a:solidFill>
                        <a:srgbClr val="9E7C38"/>
                      </a:solidFill>
                      <a:prstDash val="solid"/>
                      <a:round/>
                      <a:headEnd len="sm" w="sm" type="none"/>
                      <a:tailEnd len="sm" w="sm" type="none"/>
                    </a:lnB>
                  </a:tcPr>
                </a:tc>
              </a:tr>
            </a:tbl>
          </a:graphicData>
        </a:graphic>
      </p:graphicFrame>
      <p:graphicFrame>
        <p:nvGraphicFramePr>
          <p:cNvPr id="461" name="Google Shape;461;p51"/>
          <p:cNvGraphicFramePr/>
          <p:nvPr/>
        </p:nvGraphicFramePr>
        <p:xfrm>
          <a:off x="360401" y="1381125"/>
          <a:ext cx="3000000" cy="3000000"/>
        </p:xfrm>
        <a:graphic>
          <a:graphicData uri="http://schemas.openxmlformats.org/drawingml/2006/table">
            <a:tbl>
              <a:tblPr bandRow="1" firstRow="1">
                <a:noFill/>
                <a:tableStyleId>{681BB777-6ED3-406C-98C7-AED5C5A83266}</a:tableStyleId>
              </a:tblPr>
              <a:tblGrid>
                <a:gridCol w="577100"/>
                <a:gridCol w="6642925"/>
                <a:gridCol w="618250"/>
                <a:gridCol w="567525"/>
              </a:tblGrid>
              <a:tr h="286375">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KEY</a:t>
                      </a:r>
                      <a:endParaRPr sz="700"/>
                    </a:p>
                  </a:txBody>
                  <a:tcPr marT="45725" marB="45725" marR="91450" marL="91450"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SUMMARY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None/>
                      </a:pPr>
                      <a:r>
                        <a:rPr lang="en" sz="700">
                          <a:solidFill>
                            <a:srgbClr val="FFFFFF"/>
                          </a:solidFill>
                          <a:latin typeface="Trebuchet MS"/>
                          <a:ea typeface="Trebuchet MS"/>
                          <a:cs typeface="Trebuchet MS"/>
                          <a:sym typeface="Trebuchet MS"/>
                        </a:rPr>
                        <a:t>PRIORITY</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Trebuchet MS"/>
                          <a:ea typeface="Trebuchet MS"/>
                          <a:cs typeface="Trebuchet MS"/>
                          <a:sym typeface="Trebuchet MS"/>
                        </a:rPr>
                        <a:t>STATUS</a:t>
                      </a:r>
                      <a:endParaRPr sz="700"/>
                    </a:p>
                  </a:txBody>
                  <a:tcPr marT="91425" marB="91425" marR="91425" marL="91425" anchor="ctr">
                    <a:lnL cap="flat" cmpd="sng" w="12700">
                      <a:solidFill>
                        <a:srgbClr val="DBC69B"/>
                      </a:solidFill>
                      <a:prstDash val="solid"/>
                      <a:round/>
                      <a:headEnd len="sm" w="sm" type="none"/>
                      <a:tailEnd len="sm" w="sm" type="none"/>
                    </a:lnL>
                    <a:lnR cap="flat" cmpd="sng" w="12700">
                      <a:solidFill>
                        <a:srgbClr val="DBC69B"/>
                      </a:solidFill>
                      <a:prstDash val="solid"/>
                      <a:round/>
                      <a:headEnd len="sm" w="sm" type="none"/>
                      <a:tailEnd len="sm" w="sm" type="none"/>
                    </a:lnR>
                    <a:lnT cap="flat" cmpd="sng" w="12700">
                      <a:solidFill>
                        <a:srgbClr val="DBC69B"/>
                      </a:solidFill>
                      <a:prstDash val="solid"/>
                      <a:round/>
                      <a:headEnd len="sm" w="sm" type="none"/>
                      <a:tailEnd len="sm" w="sm" type="none"/>
                    </a:lnT>
                    <a:solidFill>
                      <a:srgbClr val="9E7C38"/>
                    </a:solidFill>
                  </a:tcPr>
                </a:tc>
              </a:tr>
              <a:tr h="242225">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65</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Working on Deploying and building the AWS Resource for Squander</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High</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6AA84F"/>
                        </a:solidFill>
                        <a:latin typeface="Trebuchet MS"/>
                        <a:ea typeface="Trebuchet MS"/>
                        <a:cs typeface="Trebuchet MS"/>
                        <a:sym typeface="Trebuchet MS"/>
                      </a:endParaRPr>
                    </a:p>
                  </a:txBody>
                  <a:tcPr marT="91425" marB="91425" marR="91425" marL="91425" anchor="ctr"/>
                </a:tc>
              </a:tr>
              <a:tr h="228875">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68</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Design and Deploy AWS API  Endpoint</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6AA84F"/>
                        </a:solidFill>
                        <a:latin typeface="Trebuchet MS"/>
                        <a:ea typeface="Trebuchet MS"/>
                        <a:cs typeface="Trebuchet MS"/>
                        <a:sym typeface="Trebuchet MS"/>
                      </a:endParaRPr>
                    </a:p>
                  </a:txBody>
                  <a:tcPr marT="91425" marB="91425" marR="91425" marL="91425" anchor="ctr"/>
                </a:tc>
              </a:tr>
              <a:tr h="2349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72</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an engineer, John wants to schedule the pickup with the company so that he can be assured that his trash will be picked up. </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High</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6AA84F"/>
                        </a:solidFill>
                        <a:latin typeface="Trebuchet MS"/>
                        <a:ea typeface="Trebuchet MS"/>
                        <a:cs typeface="Trebuchet MS"/>
                        <a:sym typeface="Trebuchet MS"/>
                      </a:endParaRPr>
                    </a:p>
                  </a:txBody>
                  <a:tcPr marT="91425" marB="91425" marR="91425" marL="91425" anchor="ctr"/>
                </a:tc>
              </a:tr>
              <a:tr h="25525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74</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As a retiree, David wants to know his recycling statistics so that he knows how much he has contribution to saving the world from global warming</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High</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6AA84F"/>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75</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Optimize Squander Code</a:t>
                      </a:r>
                      <a:endParaRPr sz="800">
                        <a:solidFill>
                          <a:srgbClr val="BF9000"/>
                        </a:solidFill>
                        <a:latin typeface="Trebuchet MS"/>
                        <a:ea typeface="Trebuchet MS"/>
                        <a:cs typeface="Trebuchet MS"/>
                        <a:sym typeface="Trebuchet MS"/>
                      </a:endParaRPr>
                    </a:p>
                  </a:txBody>
                  <a:tcPr marT="91425" marB="91425" marR="91425" marL="91425">
                    <a:lnB cap="flat" cmpd="sng" w="127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Low</a:t>
                      </a:r>
                      <a:endParaRPr sz="800">
                        <a:solidFill>
                          <a:srgbClr val="BF9000"/>
                        </a:solidFill>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6AA84F"/>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104</a:t>
                      </a:r>
                      <a:endParaRPr sz="800">
                        <a:solidFill>
                          <a:srgbClr val="BF9000"/>
                        </a:solidFill>
                        <a:latin typeface="Trebuchet MS"/>
                        <a:ea typeface="Trebuchet MS"/>
                        <a:cs typeface="Trebuchet MS"/>
                        <a:sym typeface="Trebuchet MS"/>
                      </a:endParaRPr>
                    </a:p>
                  </a:txBody>
                  <a:tcPr marT="91425" marB="91425" marR="91425" marL="91425">
                    <a:lnR cap="flat" cmpd="sng" w="12700">
                      <a:solidFill>
                        <a:srgbClr val="C4A15A"/>
                      </a:solidFill>
                      <a:prstDash val="solid"/>
                      <a:round/>
                      <a:headEnd len="sm" w="sm" type="none"/>
                      <a:tailEnd len="sm" w="sm" type="none"/>
                    </a:lnR>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GitHub and Wiki Page and Technical Paper</a:t>
                      </a:r>
                      <a:endParaRPr sz="7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lnR cap="flat" cmpd="sng" w="12700">
                      <a:solidFill>
                        <a:srgbClr val="C4A15A"/>
                      </a:solidFill>
                      <a:prstDash val="solid"/>
                      <a:round/>
                      <a:headEnd len="sm" w="sm" type="none"/>
                      <a:tailEnd len="sm" w="sm" type="none"/>
                    </a:lnR>
                    <a:lnT cap="flat" cmpd="sng" w="12700">
                      <a:solidFill>
                        <a:srgbClr val="C4A15A"/>
                      </a:solidFill>
                      <a:prstDash val="solid"/>
                      <a:round/>
                      <a:headEnd len="sm" w="sm" type="none"/>
                      <a:tailEnd len="sm" w="sm" type="none"/>
                    </a:lnT>
                    <a:lnB cap="flat" cmpd="sng" w="254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tcPr>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FF000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105</a:t>
                      </a:r>
                      <a:endParaRPr sz="800">
                        <a:solidFill>
                          <a:srgbClr val="BF9000"/>
                        </a:solidFill>
                        <a:latin typeface="Trebuchet MS"/>
                        <a:ea typeface="Trebuchet MS"/>
                        <a:cs typeface="Trebuchet MS"/>
                        <a:sym typeface="Trebuchet MS"/>
                      </a:endParaRPr>
                    </a:p>
                  </a:txBody>
                  <a:tcPr marT="91425" marB="91425" marR="91425" marL="91425">
                    <a:lnR cap="flat" cmpd="sng" w="12700">
                      <a:solidFill>
                        <a:srgbClr val="C4A15A"/>
                      </a:solidFill>
                      <a:prstDash val="solid"/>
                      <a:round/>
                      <a:headEnd len="sm" w="sm" type="none"/>
                      <a:tailEnd len="sm" w="sm" type="none"/>
                    </a:lnR>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8 Presentation</a:t>
                      </a:r>
                      <a:endParaRPr sz="7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lnR cap="flat" cmpd="sng" w="12700">
                      <a:solidFill>
                        <a:srgbClr val="C4A15A"/>
                      </a:solidFill>
                      <a:prstDash val="solid"/>
                      <a:round/>
                      <a:headEnd len="sm" w="sm" type="none"/>
                      <a:tailEnd len="sm" w="sm" type="none"/>
                    </a:lnR>
                    <a:lnT cap="flat" cmpd="sng" w="25400">
                      <a:solidFill>
                        <a:srgbClr val="C4A15A"/>
                      </a:solidFill>
                      <a:prstDash val="solid"/>
                      <a:round/>
                      <a:headEnd len="sm" w="sm" type="none"/>
                      <a:tailEnd len="sm" w="sm" type="none"/>
                    </a:lnT>
                    <a:lnB cap="flat" cmpd="sng" w="127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tcPr>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FF000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106</a:t>
                      </a:r>
                      <a:endParaRPr sz="800">
                        <a:solidFill>
                          <a:srgbClr val="BF9000"/>
                        </a:solidFill>
                        <a:latin typeface="Trebuchet MS"/>
                        <a:ea typeface="Trebuchet MS"/>
                        <a:cs typeface="Trebuchet MS"/>
                        <a:sym typeface="Trebuchet MS"/>
                      </a:endParaRPr>
                    </a:p>
                  </a:txBody>
                  <a:tcPr marT="91425" marB="91425" marR="91425" marL="91425">
                    <a:lnR cap="flat" cmpd="sng" w="12700">
                      <a:solidFill>
                        <a:srgbClr val="C4A15A"/>
                      </a:solidFill>
                      <a:prstDash val="solid"/>
                      <a:round/>
                      <a:headEnd len="sm" w="sm" type="none"/>
                      <a:tailEnd len="sm" w="sm" type="none"/>
                    </a:lnR>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Create Deliverable 8 Pre-Recorded Video and Edit</a:t>
                      </a:r>
                      <a:endParaRPr sz="7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lnR cap="flat" cmpd="sng" w="12700">
                      <a:solidFill>
                        <a:srgbClr val="C4A15A"/>
                      </a:solidFill>
                      <a:prstDash val="solid"/>
                      <a:round/>
                      <a:headEnd len="sm" w="sm" type="none"/>
                      <a:tailEnd len="sm" w="sm" type="none"/>
                    </a:lnR>
                    <a:lnT cap="flat" cmpd="sng" w="12700">
                      <a:solidFill>
                        <a:srgbClr val="C4A15A"/>
                      </a:solidFill>
                      <a:prstDash val="solid"/>
                      <a:round/>
                      <a:headEnd len="sm" w="sm" type="none"/>
                      <a:tailEnd len="sm" w="sm" type="none"/>
                    </a:lnT>
                    <a:lnB cap="flat" cmpd="sng" w="127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tcPr>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FF000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107</a:t>
                      </a:r>
                      <a:endParaRPr sz="800">
                        <a:solidFill>
                          <a:srgbClr val="BF9000"/>
                        </a:solidFill>
                        <a:latin typeface="Trebuchet MS"/>
                        <a:ea typeface="Trebuchet MS"/>
                        <a:cs typeface="Trebuchet MS"/>
                        <a:sym typeface="Trebuchet MS"/>
                      </a:endParaRPr>
                    </a:p>
                  </a:txBody>
                  <a:tcPr marT="91425" marB="91425" marR="91425" marL="91425">
                    <a:lnR cap="flat" cmpd="sng" w="12700">
                      <a:solidFill>
                        <a:srgbClr val="C4A15A"/>
                      </a:solidFill>
                      <a:prstDash val="solid"/>
                      <a:round/>
                      <a:headEnd len="sm" w="sm" type="none"/>
                      <a:tailEnd len="sm" w="sm" type="none"/>
                    </a:lnR>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Update Installation Manual and User Manual</a:t>
                      </a:r>
                      <a:endParaRPr sz="7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lnR cap="flat" cmpd="sng" w="12700">
                      <a:solidFill>
                        <a:srgbClr val="C4A15A"/>
                      </a:solidFill>
                      <a:prstDash val="solid"/>
                      <a:round/>
                      <a:headEnd len="sm" w="sm" type="none"/>
                      <a:tailEnd len="sm" w="sm" type="none"/>
                    </a:lnR>
                    <a:lnT cap="flat" cmpd="sng" w="12700">
                      <a:solidFill>
                        <a:srgbClr val="C4A15A"/>
                      </a:solidFill>
                      <a:prstDash val="solid"/>
                      <a:round/>
                      <a:headEnd len="sm" w="sm" type="none"/>
                      <a:tailEnd len="sm" w="sm" type="none"/>
                    </a:lnT>
                    <a:lnB cap="flat" cmpd="sng" w="127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tcPr>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FF0000"/>
                        </a:solidFill>
                        <a:latin typeface="Trebuchet MS"/>
                        <a:ea typeface="Trebuchet MS"/>
                        <a:cs typeface="Trebuchet MS"/>
                        <a:sym typeface="Trebuchet MS"/>
                      </a:endParaRPr>
                    </a:p>
                  </a:txBody>
                  <a:tcPr marT="91425" marB="91425" marR="91425" marL="91425" anchor="ctr"/>
                </a:tc>
              </a:tr>
              <a:tr h="100000">
                <a:tc>
                  <a:txBody>
                    <a:bodyPr/>
                    <a:lstStyle/>
                    <a:p>
                      <a:pPr indent="0" lvl="0" marL="0" rtl="0" algn="ctr">
                        <a:spcBef>
                          <a:spcPts val="0"/>
                        </a:spcBef>
                        <a:spcAft>
                          <a:spcPts val="0"/>
                        </a:spcAft>
                        <a:buNone/>
                      </a:pPr>
                      <a:r>
                        <a:rPr lang="en" sz="800">
                          <a:solidFill>
                            <a:srgbClr val="BF9000"/>
                          </a:solidFill>
                          <a:latin typeface="Trebuchet MS"/>
                          <a:ea typeface="Trebuchet MS"/>
                          <a:cs typeface="Trebuchet MS"/>
                          <a:sym typeface="Trebuchet MS"/>
                        </a:rPr>
                        <a:t>SQD 108</a:t>
                      </a:r>
                      <a:endParaRPr sz="800">
                        <a:solidFill>
                          <a:srgbClr val="BF9000"/>
                        </a:solidFill>
                        <a:latin typeface="Trebuchet MS"/>
                        <a:ea typeface="Trebuchet MS"/>
                        <a:cs typeface="Trebuchet MS"/>
                        <a:sym typeface="Trebuchet MS"/>
                      </a:endParaRPr>
                    </a:p>
                  </a:txBody>
                  <a:tcPr marT="91425" marB="91425" marR="91425" marL="91425">
                    <a:lnR cap="flat" cmpd="sng" w="12700">
                      <a:solidFill>
                        <a:srgbClr val="C4A15A"/>
                      </a:solidFill>
                      <a:prstDash val="solid"/>
                      <a:round/>
                      <a:headEnd len="sm" w="sm" type="none"/>
                      <a:tailEnd len="sm" w="sm" type="none"/>
                    </a:lnR>
                  </a:tcPr>
                </a:tc>
                <a:tc>
                  <a:txBody>
                    <a:bodyPr/>
                    <a:lstStyle/>
                    <a:p>
                      <a:pPr indent="0" lvl="0" marL="0" rtl="0" algn="l">
                        <a:spcBef>
                          <a:spcPts val="0"/>
                        </a:spcBef>
                        <a:spcAft>
                          <a:spcPts val="0"/>
                        </a:spcAft>
                        <a:buNone/>
                      </a:pPr>
                      <a:r>
                        <a:rPr lang="en" sz="700">
                          <a:solidFill>
                            <a:srgbClr val="BF9000"/>
                          </a:solidFill>
                          <a:latin typeface="Trebuchet MS"/>
                          <a:ea typeface="Trebuchet MS"/>
                          <a:cs typeface="Trebuchet MS"/>
                          <a:sym typeface="Trebuchet MS"/>
                        </a:rPr>
                        <a:t>Test Cases for Sprint 8</a:t>
                      </a:r>
                      <a:endParaRPr sz="7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lnR cap="flat" cmpd="sng" w="12700">
                      <a:solidFill>
                        <a:srgbClr val="C4A15A"/>
                      </a:solidFill>
                      <a:prstDash val="solid"/>
                      <a:round/>
                      <a:headEnd len="sm" w="sm" type="none"/>
                      <a:tailEnd len="sm" w="sm" type="none"/>
                    </a:lnR>
                    <a:lnT cap="flat" cmpd="sng" w="12700">
                      <a:solidFill>
                        <a:srgbClr val="C4A15A"/>
                      </a:solidFill>
                      <a:prstDash val="solid"/>
                      <a:round/>
                      <a:headEnd len="sm" w="sm" type="none"/>
                      <a:tailEnd len="sm" w="sm" type="none"/>
                    </a:lnT>
                    <a:lnB cap="flat" cmpd="sng" w="12700">
                      <a:solidFill>
                        <a:srgbClr val="C4A15A"/>
                      </a:solidFill>
                      <a:prstDash val="solid"/>
                      <a:round/>
                      <a:headEnd len="sm" w="sm" type="none"/>
                      <a:tailEnd len="sm" w="sm" type="none"/>
                    </a:lnB>
                  </a:tcPr>
                </a:tc>
                <a:tc>
                  <a:txBody>
                    <a:bodyPr/>
                    <a:lstStyle/>
                    <a:p>
                      <a:pPr indent="0" lvl="0" marL="0" rtl="0" algn="l">
                        <a:spcBef>
                          <a:spcPts val="0"/>
                        </a:spcBef>
                        <a:spcAft>
                          <a:spcPts val="0"/>
                        </a:spcAft>
                        <a:buNone/>
                      </a:pPr>
                      <a:r>
                        <a:rPr lang="en" sz="800">
                          <a:solidFill>
                            <a:srgbClr val="BF9000"/>
                          </a:solidFill>
                          <a:latin typeface="Trebuchet MS"/>
                          <a:ea typeface="Trebuchet MS"/>
                          <a:cs typeface="Trebuchet MS"/>
                          <a:sym typeface="Trebuchet MS"/>
                        </a:rPr>
                        <a:t>Medium</a:t>
                      </a:r>
                      <a:endParaRPr sz="800">
                        <a:solidFill>
                          <a:srgbClr val="BF9000"/>
                        </a:solidFill>
                        <a:latin typeface="Trebuchet MS"/>
                        <a:ea typeface="Trebuchet MS"/>
                        <a:cs typeface="Trebuchet MS"/>
                        <a:sym typeface="Trebuchet MS"/>
                      </a:endParaRPr>
                    </a:p>
                  </a:txBody>
                  <a:tcPr marT="91425" marB="91425" marR="91425" marL="91425">
                    <a:lnL cap="flat" cmpd="sng" w="12700">
                      <a:solidFill>
                        <a:srgbClr val="C4A15A"/>
                      </a:solidFill>
                      <a:prstDash val="solid"/>
                      <a:round/>
                      <a:headEnd len="sm" w="sm" type="none"/>
                      <a:tailEnd len="sm" w="sm" type="none"/>
                    </a:lnL>
                  </a:tcPr>
                </a:tc>
                <a:tc>
                  <a:txBody>
                    <a:bodyPr/>
                    <a:lstStyle/>
                    <a:p>
                      <a:pPr indent="0" lvl="0" marL="0" rtl="0" algn="ctr">
                        <a:spcBef>
                          <a:spcPts val="0"/>
                        </a:spcBef>
                        <a:spcAft>
                          <a:spcPts val="0"/>
                        </a:spcAft>
                        <a:buNone/>
                      </a:pPr>
                      <a:r>
                        <a:rPr b="1" lang="en" sz="800">
                          <a:solidFill>
                            <a:srgbClr val="FF0000"/>
                          </a:solidFill>
                          <a:latin typeface="Trebuchet MS"/>
                          <a:ea typeface="Trebuchet MS"/>
                          <a:cs typeface="Trebuchet MS"/>
                          <a:sym typeface="Trebuchet MS"/>
                        </a:rPr>
                        <a:t>TO DO</a:t>
                      </a:r>
                      <a:endParaRPr b="1" sz="800">
                        <a:solidFill>
                          <a:srgbClr val="FF0000"/>
                        </a:solidFill>
                        <a:latin typeface="Trebuchet MS"/>
                        <a:ea typeface="Trebuchet MS"/>
                        <a:cs typeface="Trebuchet MS"/>
                        <a:sym typeface="Trebuchet MS"/>
                      </a:endParaRPr>
                    </a:p>
                  </a:txBody>
                  <a:tcPr marT="91425" marB="91425" marR="91425" marL="91425" anchor="ctr"/>
                </a:tc>
              </a:tr>
            </a:tbl>
          </a:graphicData>
        </a:graphic>
      </p:graphicFrame>
      <p:sp>
        <p:nvSpPr>
          <p:cNvPr id="462" name="Google Shape;462;p51"/>
          <p:cNvSpPr/>
          <p:nvPr/>
        </p:nvSpPr>
        <p:spPr>
          <a:xfrm>
            <a:off x="1468900" y="304325"/>
            <a:ext cx="6113100" cy="593700"/>
          </a:xfrm>
          <a:prstGeom prst="rect">
            <a:avLst/>
          </a:prstGeom>
          <a:solidFill>
            <a:srgbClr val="FFF2CC"/>
          </a:solidFill>
          <a:ln cap="flat" cmpd="sng" w="952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7F6000"/>
                </a:solidFill>
                <a:latin typeface="Nunito ExtraBold"/>
                <a:ea typeface="Nunito ExtraBold"/>
                <a:cs typeface="Nunito ExtraBold"/>
                <a:sym typeface="Nunito ExtraBold"/>
              </a:rPr>
              <a:t>SPRINT </a:t>
            </a:r>
            <a:r>
              <a:rPr lang="en" sz="3600">
                <a:solidFill>
                  <a:srgbClr val="7F6000"/>
                </a:solidFill>
                <a:latin typeface="Nunito ExtraBold"/>
                <a:ea typeface="Nunito ExtraBold"/>
                <a:cs typeface="Nunito ExtraBold"/>
                <a:sym typeface="Nunito ExtraBold"/>
              </a:rPr>
              <a:t>VIII(LAST SPRINT)</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16"/>
          <p:cNvPicPr preferRelativeResize="0"/>
          <p:nvPr/>
        </p:nvPicPr>
        <p:blipFill rotWithShape="1">
          <a:blip r:embed="rId3">
            <a:alphaModFix/>
          </a:blip>
          <a:srcRect b="0" l="0" r="0" t="0"/>
          <a:stretch/>
        </p:blipFill>
        <p:spPr>
          <a:xfrm>
            <a:off x="925425" y="651899"/>
            <a:ext cx="7384176" cy="4155250"/>
          </a:xfrm>
          <a:prstGeom prst="rect">
            <a:avLst/>
          </a:prstGeom>
          <a:noFill/>
          <a:ln cap="flat" cmpd="sng" w="9525">
            <a:solidFill>
              <a:srgbClr val="7D5F02"/>
            </a:solidFill>
            <a:prstDash val="solid"/>
            <a:round/>
            <a:headEnd len="sm" w="sm" type="none"/>
            <a:tailEnd len="sm" w="sm" type="none"/>
          </a:ln>
        </p:spPr>
      </p:pic>
      <p:sp>
        <p:nvSpPr>
          <p:cNvPr id="196" name="Google Shape;196;p16"/>
          <p:cNvSpPr/>
          <p:nvPr/>
        </p:nvSpPr>
        <p:spPr>
          <a:xfrm>
            <a:off x="1622275" y="342675"/>
            <a:ext cx="6039600" cy="779400"/>
          </a:xfrm>
          <a:prstGeom prst="rect">
            <a:avLst/>
          </a:prstGeom>
          <a:solidFill>
            <a:srgbClr val="FEF2CD"/>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rgbClr val="7F6000"/>
                </a:solidFill>
                <a:latin typeface="Nunito ExtraBold"/>
                <a:ea typeface="Nunito ExtraBold"/>
                <a:cs typeface="Nunito ExtraBold"/>
                <a:sym typeface="Nunito ExtraBold"/>
              </a:rPr>
              <a:t>PROJECT OVERVIEW</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2"/>
          <p:cNvPicPr preferRelativeResize="0"/>
          <p:nvPr/>
        </p:nvPicPr>
        <p:blipFill rotWithShape="1">
          <a:blip r:embed="rId3">
            <a:alphaModFix/>
          </a:blip>
          <a:srcRect b="6632" l="0" r="0" t="6642"/>
          <a:stretch/>
        </p:blipFill>
        <p:spPr>
          <a:xfrm>
            <a:off x="2655555" y="1153514"/>
            <a:ext cx="3570539" cy="2836471"/>
          </a:xfrm>
          <a:prstGeom prst="rect">
            <a:avLst/>
          </a:prstGeom>
          <a:noFill/>
          <a:ln>
            <a:noFill/>
          </a:ln>
        </p:spPr>
      </p:pic>
      <p:sp>
        <p:nvSpPr>
          <p:cNvPr id="468" name="Google Shape;468;p52"/>
          <p:cNvSpPr/>
          <p:nvPr/>
        </p:nvSpPr>
        <p:spPr>
          <a:xfrm>
            <a:off x="2325675" y="463525"/>
            <a:ext cx="4230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PROJECT DEMO</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3"/>
          <p:cNvSpPr/>
          <p:nvPr/>
        </p:nvSpPr>
        <p:spPr>
          <a:xfrm>
            <a:off x="2608825" y="415650"/>
            <a:ext cx="4014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APP SCREENSHOTS</a:t>
            </a:r>
            <a:endParaRPr b="0" i="0" sz="2800" u="none" cap="none" strike="noStrike">
              <a:solidFill>
                <a:srgbClr val="7F6000"/>
              </a:solidFill>
              <a:latin typeface="Nunito ExtraBold"/>
              <a:ea typeface="Nunito ExtraBold"/>
              <a:cs typeface="Nunito ExtraBold"/>
              <a:sym typeface="Nunito ExtraBold"/>
            </a:endParaRPr>
          </a:p>
        </p:txBody>
      </p:sp>
      <p:sp>
        <p:nvSpPr>
          <p:cNvPr id="474" name="Google Shape;474;p53"/>
          <p:cNvSpPr txBox="1"/>
          <p:nvPr/>
        </p:nvSpPr>
        <p:spPr>
          <a:xfrm>
            <a:off x="2522400" y="1510175"/>
            <a:ext cx="37980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Login and Signup </a:t>
            </a:r>
            <a:endParaRPr>
              <a:solidFill>
                <a:srgbClr val="BF9000"/>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chemeClr val="lt1"/>
              </a:buClr>
              <a:buSzPts val="1400"/>
              <a:buFont typeface="Trebuchet MS"/>
              <a:buChar char="●"/>
            </a:pPr>
            <a:r>
              <a:rPr lang="en">
                <a:solidFill>
                  <a:srgbClr val="BF9000"/>
                </a:solidFill>
                <a:latin typeface="Trebuchet MS"/>
                <a:ea typeface="Trebuchet MS"/>
                <a:cs typeface="Trebuchet MS"/>
                <a:sym typeface="Trebuchet MS"/>
              </a:rPr>
              <a:t>For registered user it allows to logIn with username and password.</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If it is new user it </a:t>
            </a:r>
            <a:r>
              <a:rPr lang="en">
                <a:solidFill>
                  <a:srgbClr val="BF9000"/>
                </a:solidFill>
                <a:latin typeface="Trebuchet MS"/>
                <a:ea typeface="Trebuchet MS"/>
                <a:cs typeface="Trebuchet MS"/>
                <a:sym typeface="Trebuchet MS"/>
              </a:rPr>
              <a:t>allows to register via </a:t>
            </a:r>
            <a:endParaRPr>
              <a:solidFill>
                <a:srgbClr val="BF9000"/>
              </a:solidFill>
              <a:latin typeface="Trebuchet MS"/>
              <a:ea typeface="Trebuchet MS"/>
              <a:cs typeface="Trebuchet MS"/>
              <a:sym typeface="Trebuchet MS"/>
            </a:endParaRPr>
          </a:p>
          <a:p>
            <a:pPr indent="0" lvl="0" marL="457200" rtl="0" algn="l">
              <a:spcBef>
                <a:spcPts val="0"/>
              </a:spcBef>
              <a:spcAft>
                <a:spcPts val="0"/>
              </a:spcAft>
              <a:buNone/>
            </a:pPr>
            <a:r>
              <a:rPr lang="en">
                <a:solidFill>
                  <a:srgbClr val="BF9000"/>
                </a:solidFill>
                <a:latin typeface="Trebuchet MS"/>
                <a:ea typeface="Trebuchet MS"/>
                <a:cs typeface="Trebuchet MS"/>
                <a:sym typeface="Trebuchet MS"/>
              </a:rPr>
              <a:t>signUp with email,username,worktype,</a:t>
            </a:r>
            <a:endParaRPr>
              <a:solidFill>
                <a:srgbClr val="BF9000"/>
              </a:solidFill>
              <a:latin typeface="Trebuchet MS"/>
              <a:ea typeface="Trebuchet MS"/>
              <a:cs typeface="Trebuchet MS"/>
              <a:sym typeface="Trebuchet MS"/>
            </a:endParaRPr>
          </a:p>
          <a:p>
            <a:pPr indent="0" lvl="0" marL="457200" rtl="0" algn="l">
              <a:spcBef>
                <a:spcPts val="0"/>
              </a:spcBef>
              <a:spcAft>
                <a:spcPts val="0"/>
              </a:spcAft>
              <a:buNone/>
            </a:pPr>
            <a:r>
              <a:rPr lang="en">
                <a:solidFill>
                  <a:srgbClr val="BF9000"/>
                </a:solidFill>
                <a:latin typeface="Trebuchet MS"/>
                <a:ea typeface="Trebuchet MS"/>
                <a:cs typeface="Trebuchet MS"/>
                <a:sym typeface="Trebuchet MS"/>
              </a:rPr>
              <a:t>password.</a:t>
            </a:r>
            <a:endParaRPr>
              <a:solidFill>
                <a:srgbClr val="BF9000"/>
              </a:solidFill>
              <a:latin typeface="Trebuchet MS"/>
              <a:ea typeface="Trebuchet MS"/>
              <a:cs typeface="Trebuchet MS"/>
              <a:sym typeface="Trebuchet MS"/>
            </a:endParaRPr>
          </a:p>
        </p:txBody>
      </p:sp>
      <p:pic>
        <p:nvPicPr>
          <p:cNvPr id="475" name="Google Shape;475;p53"/>
          <p:cNvPicPr preferRelativeResize="0"/>
          <p:nvPr/>
        </p:nvPicPr>
        <p:blipFill>
          <a:blip r:embed="rId3">
            <a:alphaModFix/>
          </a:blip>
          <a:stretch>
            <a:fillRect/>
          </a:stretch>
        </p:blipFill>
        <p:spPr>
          <a:xfrm>
            <a:off x="636400" y="1071700"/>
            <a:ext cx="1647024" cy="3681777"/>
          </a:xfrm>
          <a:prstGeom prst="rect">
            <a:avLst/>
          </a:prstGeom>
          <a:noFill/>
          <a:ln>
            <a:noFill/>
          </a:ln>
          <a:effectLst>
            <a:outerShdw blurRad="57150" rotWithShape="0" algn="bl" dir="5400000" dist="19050">
              <a:srgbClr val="000000">
                <a:alpha val="50000"/>
              </a:srgbClr>
            </a:outerShdw>
          </a:effectLst>
        </p:spPr>
      </p:pic>
      <p:pic>
        <p:nvPicPr>
          <p:cNvPr id="476" name="Google Shape;476;p53"/>
          <p:cNvPicPr preferRelativeResize="0"/>
          <p:nvPr/>
        </p:nvPicPr>
        <p:blipFill>
          <a:blip r:embed="rId4">
            <a:alphaModFix/>
          </a:blip>
          <a:stretch>
            <a:fillRect/>
          </a:stretch>
        </p:blipFill>
        <p:spPr>
          <a:xfrm>
            <a:off x="6732300" y="1071700"/>
            <a:ext cx="1798049" cy="36817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4"/>
          <p:cNvSpPr/>
          <p:nvPr/>
        </p:nvSpPr>
        <p:spPr>
          <a:xfrm>
            <a:off x="1939025" y="452550"/>
            <a:ext cx="57558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APP SCREENSHOTS (Continued) </a:t>
            </a:r>
            <a:endParaRPr b="0" i="0" sz="2800" u="none" cap="none" strike="noStrike">
              <a:solidFill>
                <a:srgbClr val="7F6000"/>
              </a:solidFill>
              <a:latin typeface="Nunito ExtraBold"/>
              <a:ea typeface="Nunito ExtraBold"/>
              <a:cs typeface="Nunito ExtraBold"/>
              <a:sym typeface="Nunito ExtraBold"/>
            </a:endParaRPr>
          </a:p>
        </p:txBody>
      </p:sp>
      <p:sp>
        <p:nvSpPr>
          <p:cNvPr id="482" name="Google Shape;482;p54"/>
          <p:cNvSpPr txBox="1"/>
          <p:nvPr/>
        </p:nvSpPr>
        <p:spPr>
          <a:xfrm>
            <a:off x="2962950" y="1337350"/>
            <a:ext cx="3194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Reset Password and Splash Screen</a:t>
            </a:r>
            <a:endParaRPr b="1" sz="1500">
              <a:solidFill>
                <a:srgbClr val="BF9000"/>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If user wants to reset his password he can type email address so that password reset link is sent.</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When a new user opens app for the first time user is navigated to splash Screen.</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Once Proceed is clicked user is navigated to login screen.</a:t>
            </a:r>
            <a:endParaRPr>
              <a:solidFill>
                <a:srgbClr val="BF9000"/>
              </a:solidFill>
              <a:latin typeface="Trebuchet MS"/>
              <a:ea typeface="Trebuchet MS"/>
              <a:cs typeface="Trebuchet MS"/>
              <a:sym typeface="Trebuchet MS"/>
            </a:endParaRPr>
          </a:p>
        </p:txBody>
      </p:sp>
      <p:pic>
        <p:nvPicPr>
          <p:cNvPr id="483" name="Google Shape;483;p54"/>
          <p:cNvPicPr preferRelativeResize="0"/>
          <p:nvPr/>
        </p:nvPicPr>
        <p:blipFill>
          <a:blip r:embed="rId3">
            <a:alphaModFix/>
          </a:blip>
          <a:stretch>
            <a:fillRect/>
          </a:stretch>
        </p:blipFill>
        <p:spPr>
          <a:xfrm>
            <a:off x="6778075" y="1202225"/>
            <a:ext cx="1566276" cy="3200302"/>
          </a:xfrm>
          <a:prstGeom prst="rect">
            <a:avLst/>
          </a:prstGeom>
          <a:noFill/>
          <a:ln>
            <a:noFill/>
          </a:ln>
          <a:effectLst>
            <a:outerShdw blurRad="57150" rotWithShape="0" algn="bl" dir="5400000" dist="19050">
              <a:srgbClr val="000000">
                <a:alpha val="50000"/>
              </a:srgbClr>
            </a:outerShdw>
          </a:effectLst>
        </p:spPr>
      </p:pic>
      <p:pic>
        <p:nvPicPr>
          <p:cNvPr id="484" name="Google Shape;484;p54"/>
          <p:cNvPicPr preferRelativeResize="0"/>
          <p:nvPr/>
        </p:nvPicPr>
        <p:blipFill>
          <a:blip r:embed="rId4">
            <a:alphaModFix/>
          </a:blip>
          <a:stretch>
            <a:fillRect/>
          </a:stretch>
        </p:blipFill>
        <p:spPr>
          <a:xfrm>
            <a:off x="694850" y="1202225"/>
            <a:ext cx="1516725" cy="3287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5"/>
          <p:cNvPicPr preferRelativeResize="0"/>
          <p:nvPr/>
        </p:nvPicPr>
        <p:blipFill rotWithShape="1">
          <a:blip r:embed="rId3">
            <a:alphaModFix/>
          </a:blip>
          <a:srcRect b="0" l="0" r="0" t="5873"/>
          <a:stretch/>
        </p:blipFill>
        <p:spPr>
          <a:xfrm>
            <a:off x="759150" y="1224650"/>
            <a:ext cx="1780975" cy="3574625"/>
          </a:xfrm>
          <a:prstGeom prst="rect">
            <a:avLst/>
          </a:prstGeom>
          <a:noFill/>
          <a:ln>
            <a:noFill/>
          </a:ln>
          <a:effectLst>
            <a:outerShdw blurRad="57150" rotWithShape="0" algn="bl" dir="5400000" dist="19050">
              <a:srgbClr val="000000">
                <a:alpha val="50000"/>
              </a:srgbClr>
            </a:outerShdw>
          </a:effectLst>
        </p:spPr>
      </p:pic>
      <p:pic>
        <p:nvPicPr>
          <p:cNvPr id="490" name="Google Shape;490;p55"/>
          <p:cNvPicPr preferRelativeResize="0"/>
          <p:nvPr/>
        </p:nvPicPr>
        <p:blipFill>
          <a:blip r:embed="rId4">
            <a:alphaModFix/>
          </a:blip>
          <a:stretch>
            <a:fillRect/>
          </a:stretch>
        </p:blipFill>
        <p:spPr>
          <a:xfrm>
            <a:off x="6672675" y="1224670"/>
            <a:ext cx="1780975" cy="3574605"/>
          </a:xfrm>
          <a:prstGeom prst="rect">
            <a:avLst/>
          </a:prstGeom>
          <a:noFill/>
          <a:ln>
            <a:noFill/>
          </a:ln>
          <a:effectLst>
            <a:outerShdw blurRad="57150" rotWithShape="0" algn="bl" dir="5400000" dist="19050">
              <a:srgbClr val="000000">
                <a:alpha val="50000"/>
              </a:srgbClr>
            </a:outerShdw>
          </a:effectLst>
        </p:spPr>
      </p:pic>
      <p:sp>
        <p:nvSpPr>
          <p:cNvPr id="491" name="Google Shape;491;p55"/>
          <p:cNvSpPr txBox="1"/>
          <p:nvPr/>
        </p:nvSpPr>
        <p:spPr>
          <a:xfrm>
            <a:off x="2851375" y="1732650"/>
            <a:ext cx="34647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Detail Screen</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 the recycling Location Screen user gets list of recycling locations for particular item.</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If user clicks on any location then he is navigated to detail screen</a:t>
            </a:r>
            <a:endParaRPr>
              <a:solidFill>
                <a:srgbClr val="BF9000"/>
              </a:solidFill>
              <a:latin typeface="Trebuchet MS"/>
              <a:ea typeface="Trebuchet MS"/>
              <a:cs typeface="Trebuchet MS"/>
              <a:sym typeface="Trebuchet MS"/>
            </a:endParaRPr>
          </a:p>
          <a:p>
            <a:pPr indent="0" lvl="0" marL="457200" rtl="0" algn="l">
              <a:spcBef>
                <a:spcPts val="0"/>
              </a:spcBef>
              <a:spcAft>
                <a:spcPts val="0"/>
              </a:spcAft>
              <a:buNone/>
            </a:pPr>
            <a:r>
              <a:rPr lang="en">
                <a:solidFill>
                  <a:srgbClr val="BF9000"/>
                </a:solidFill>
                <a:latin typeface="Trebuchet MS"/>
                <a:ea typeface="Trebuchet MS"/>
                <a:cs typeface="Trebuchet MS"/>
                <a:sym typeface="Trebuchet MS"/>
              </a:rPr>
              <a:t>which shows name,address,</a:t>
            </a:r>
            <a:endParaRPr>
              <a:solidFill>
                <a:srgbClr val="BF9000"/>
              </a:solidFill>
              <a:latin typeface="Trebuchet MS"/>
              <a:ea typeface="Trebuchet MS"/>
              <a:cs typeface="Trebuchet MS"/>
              <a:sym typeface="Trebuchet MS"/>
            </a:endParaRPr>
          </a:p>
          <a:p>
            <a:pPr indent="0" lvl="0" marL="457200" rtl="0" algn="l">
              <a:spcBef>
                <a:spcPts val="0"/>
              </a:spcBef>
              <a:spcAft>
                <a:spcPts val="0"/>
              </a:spcAft>
              <a:buNone/>
            </a:pPr>
            <a:r>
              <a:rPr lang="en">
                <a:solidFill>
                  <a:srgbClr val="BF9000"/>
                </a:solidFill>
                <a:latin typeface="Trebuchet MS"/>
                <a:ea typeface="Trebuchet MS"/>
                <a:cs typeface="Trebuchet MS"/>
                <a:sym typeface="Trebuchet MS"/>
              </a:rPr>
              <a:t>contact and website of recycling company.</a:t>
            </a:r>
            <a:endParaRPr>
              <a:solidFill>
                <a:srgbClr val="BF9000"/>
              </a:solidFill>
              <a:latin typeface="Trebuchet MS"/>
              <a:ea typeface="Trebuchet MS"/>
              <a:cs typeface="Trebuchet MS"/>
              <a:sym typeface="Trebuchet MS"/>
            </a:endParaRPr>
          </a:p>
        </p:txBody>
      </p:sp>
      <p:sp>
        <p:nvSpPr>
          <p:cNvPr id="492" name="Google Shape;492;p55"/>
          <p:cNvSpPr/>
          <p:nvPr/>
        </p:nvSpPr>
        <p:spPr>
          <a:xfrm>
            <a:off x="1939025" y="452550"/>
            <a:ext cx="57558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APP SCREENSHOTS (Continued) </a:t>
            </a:r>
            <a:endParaRPr b="0" i="0" sz="2800" u="none" cap="none" strike="noStrike">
              <a:solidFill>
                <a:srgbClr val="7F6000"/>
              </a:solidFill>
              <a:latin typeface="Nunito ExtraBold"/>
              <a:ea typeface="Nunito ExtraBold"/>
              <a:cs typeface="Nunito ExtraBold"/>
              <a:sym typeface="Nunito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6"/>
          <p:cNvPicPr preferRelativeResize="0"/>
          <p:nvPr/>
        </p:nvPicPr>
        <p:blipFill>
          <a:blip r:embed="rId3">
            <a:alphaModFix/>
          </a:blip>
          <a:stretch>
            <a:fillRect/>
          </a:stretch>
        </p:blipFill>
        <p:spPr>
          <a:xfrm>
            <a:off x="817925" y="1194025"/>
            <a:ext cx="1593650" cy="3453773"/>
          </a:xfrm>
          <a:prstGeom prst="rect">
            <a:avLst/>
          </a:prstGeom>
          <a:noFill/>
          <a:ln>
            <a:noFill/>
          </a:ln>
          <a:effectLst>
            <a:outerShdw blurRad="57150" rotWithShape="0" algn="bl" dir="5400000" dist="19050">
              <a:srgbClr val="000000">
                <a:alpha val="50000"/>
              </a:srgbClr>
            </a:outerShdw>
          </a:effectLst>
        </p:spPr>
      </p:pic>
      <p:sp>
        <p:nvSpPr>
          <p:cNvPr id="498" name="Google Shape;498;p56"/>
          <p:cNvSpPr txBox="1"/>
          <p:nvPr/>
        </p:nvSpPr>
        <p:spPr>
          <a:xfrm>
            <a:off x="2928950" y="1732650"/>
            <a:ext cx="31584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F9000"/>
                </a:solidFill>
                <a:latin typeface="Trebuchet MS"/>
                <a:ea typeface="Trebuchet MS"/>
                <a:cs typeface="Trebuchet MS"/>
                <a:sym typeface="Trebuchet MS"/>
              </a:rPr>
              <a:t>Profile and FAQ</a:t>
            </a:r>
            <a:endParaRPr>
              <a:solidFill>
                <a:schemeClr val="lt1"/>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On the profile screen user can see name,email,work address and contact.</a:t>
            </a:r>
            <a:endParaRPr>
              <a:solidFill>
                <a:srgbClr val="BF9000"/>
              </a:solidFill>
              <a:latin typeface="Trebuchet MS"/>
              <a:ea typeface="Trebuchet MS"/>
              <a:cs typeface="Trebuchet MS"/>
              <a:sym typeface="Trebuchet MS"/>
            </a:endParaRPr>
          </a:p>
          <a:p>
            <a:pPr indent="-317500" lvl="0" marL="457200" rtl="0" algn="l">
              <a:spcBef>
                <a:spcPts val="0"/>
              </a:spcBef>
              <a:spcAft>
                <a:spcPts val="0"/>
              </a:spcAft>
              <a:buClr>
                <a:srgbClr val="BF9000"/>
              </a:buClr>
              <a:buSzPts val="1400"/>
              <a:buFont typeface="Trebuchet MS"/>
              <a:buChar char="●"/>
            </a:pPr>
            <a:r>
              <a:rPr lang="en">
                <a:solidFill>
                  <a:srgbClr val="BF9000"/>
                </a:solidFill>
                <a:latin typeface="Trebuchet MS"/>
                <a:ea typeface="Trebuchet MS"/>
                <a:cs typeface="Trebuchet MS"/>
                <a:sym typeface="Trebuchet MS"/>
              </a:rPr>
              <a:t>FAQ screen shows list of frequently asked questions about how to use app.</a:t>
            </a:r>
            <a:endParaRPr>
              <a:solidFill>
                <a:srgbClr val="BF9000"/>
              </a:solidFill>
              <a:latin typeface="Trebuchet MS"/>
              <a:ea typeface="Trebuchet MS"/>
              <a:cs typeface="Trebuchet MS"/>
              <a:sym typeface="Trebuchet MS"/>
            </a:endParaRPr>
          </a:p>
        </p:txBody>
      </p:sp>
      <p:pic>
        <p:nvPicPr>
          <p:cNvPr id="499" name="Google Shape;499;p56"/>
          <p:cNvPicPr preferRelativeResize="0"/>
          <p:nvPr/>
        </p:nvPicPr>
        <p:blipFill rotWithShape="1">
          <a:blip r:embed="rId4">
            <a:alphaModFix/>
          </a:blip>
          <a:srcRect b="1539" l="0" r="0" t="7386"/>
          <a:stretch/>
        </p:blipFill>
        <p:spPr>
          <a:xfrm>
            <a:off x="6552350" y="1194025"/>
            <a:ext cx="1782480" cy="3396577"/>
          </a:xfrm>
          <a:prstGeom prst="rect">
            <a:avLst/>
          </a:prstGeom>
          <a:noFill/>
          <a:ln>
            <a:noFill/>
          </a:ln>
          <a:effectLst>
            <a:outerShdw blurRad="57150" rotWithShape="0" algn="bl" dir="5400000" dist="19050">
              <a:srgbClr val="000000">
                <a:alpha val="50000"/>
              </a:srgbClr>
            </a:outerShdw>
          </a:effectLst>
        </p:spPr>
      </p:pic>
      <p:sp>
        <p:nvSpPr>
          <p:cNvPr id="500" name="Google Shape;500;p56"/>
          <p:cNvSpPr/>
          <p:nvPr/>
        </p:nvSpPr>
        <p:spPr>
          <a:xfrm>
            <a:off x="1939025" y="452550"/>
            <a:ext cx="57558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800">
                <a:solidFill>
                  <a:srgbClr val="7F6000"/>
                </a:solidFill>
                <a:latin typeface="Nunito ExtraBold"/>
                <a:ea typeface="Nunito ExtraBold"/>
                <a:cs typeface="Nunito ExtraBold"/>
                <a:sym typeface="Nunito ExtraBold"/>
              </a:rPr>
              <a:t>APP SCREENSHOTS (Continued) </a:t>
            </a:r>
            <a:endParaRPr b="0" i="0" sz="2800" u="none" cap="none" strike="noStrike">
              <a:solidFill>
                <a:srgbClr val="7F6000"/>
              </a:solidFill>
              <a:latin typeface="Nunito ExtraBold"/>
              <a:ea typeface="Nunito ExtraBold"/>
              <a:cs typeface="Nunito ExtraBold"/>
              <a:sym typeface="Nunito Extra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7"/>
          <p:cNvSpPr/>
          <p:nvPr/>
        </p:nvSpPr>
        <p:spPr>
          <a:xfrm>
            <a:off x="2456850" y="449375"/>
            <a:ext cx="4230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API</a:t>
            </a:r>
            <a:endParaRPr b="0" i="0" sz="2800" u="none" cap="none" strike="noStrike">
              <a:solidFill>
                <a:srgbClr val="7F6000"/>
              </a:solidFill>
              <a:latin typeface="Nunito ExtraBold"/>
              <a:ea typeface="Nunito ExtraBold"/>
              <a:cs typeface="Nunito ExtraBold"/>
              <a:sym typeface="Nunito ExtraBold"/>
            </a:endParaRPr>
          </a:p>
        </p:txBody>
      </p:sp>
      <p:pic>
        <p:nvPicPr>
          <p:cNvPr id="506" name="Google Shape;506;p57"/>
          <p:cNvPicPr preferRelativeResize="0"/>
          <p:nvPr/>
        </p:nvPicPr>
        <p:blipFill>
          <a:blip r:embed="rId3">
            <a:alphaModFix/>
          </a:blip>
          <a:stretch>
            <a:fillRect/>
          </a:stretch>
        </p:blipFill>
        <p:spPr>
          <a:xfrm>
            <a:off x="1443625" y="1549075"/>
            <a:ext cx="1905000" cy="1905000"/>
          </a:xfrm>
          <a:prstGeom prst="rect">
            <a:avLst/>
          </a:prstGeom>
          <a:noFill/>
          <a:ln>
            <a:noFill/>
          </a:ln>
        </p:spPr>
      </p:pic>
      <p:sp>
        <p:nvSpPr>
          <p:cNvPr id="507" name="Google Shape;507;p57"/>
          <p:cNvSpPr txBox="1"/>
          <p:nvPr/>
        </p:nvSpPr>
        <p:spPr>
          <a:xfrm>
            <a:off x="1713925" y="3780475"/>
            <a:ext cx="136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BF9000"/>
                </a:solidFill>
                <a:latin typeface="Trebuchet MS"/>
                <a:ea typeface="Trebuchet MS"/>
                <a:cs typeface="Trebuchet MS"/>
                <a:sym typeface="Trebuchet MS"/>
              </a:rPr>
              <a:t>MapKit</a:t>
            </a:r>
            <a:r>
              <a:rPr b="1" lang="en" sz="1600">
                <a:solidFill>
                  <a:srgbClr val="BF9000"/>
                </a:solidFill>
                <a:latin typeface="Trebuchet MS"/>
                <a:ea typeface="Trebuchet MS"/>
                <a:cs typeface="Trebuchet MS"/>
                <a:sym typeface="Trebuchet MS"/>
              </a:rPr>
              <a:t> API</a:t>
            </a:r>
            <a:endParaRPr b="1" sz="1700">
              <a:latin typeface="Calibri"/>
              <a:ea typeface="Calibri"/>
              <a:cs typeface="Calibri"/>
              <a:sym typeface="Calibri"/>
            </a:endParaRPr>
          </a:p>
        </p:txBody>
      </p:sp>
      <p:pic>
        <p:nvPicPr>
          <p:cNvPr id="508" name="Google Shape;508;p57"/>
          <p:cNvPicPr preferRelativeResize="0"/>
          <p:nvPr/>
        </p:nvPicPr>
        <p:blipFill>
          <a:blip r:embed="rId4">
            <a:alphaModFix/>
          </a:blip>
          <a:stretch>
            <a:fillRect/>
          </a:stretch>
        </p:blipFill>
        <p:spPr>
          <a:xfrm>
            <a:off x="5477825" y="1437800"/>
            <a:ext cx="2496750" cy="2016275"/>
          </a:xfrm>
          <a:prstGeom prst="rect">
            <a:avLst/>
          </a:prstGeom>
          <a:noFill/>
          <a:ln>
            <a:noFill/>
          </a:ln>
        </p:spPr>
      </p:pic>
      <p:sp>
        <p:nvSpPr>
          <p:cNvPr id="509" name="Google Shape;509;p57"/>
          <p:cNvSpPr txBox="1"/>
          <p:nvPr/>
        </p:nvSpPr>
        <p:spPr>
          <a:xfrm>
            <a:off x="5812150" y="3822375"/>
            <a:ext cx="201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alibri"/>
                <a:ea typeface="Calibri"/>
                <a:cs typeface="Calibri"/>
                <a:sym typeface="Calibri"/>
              </a:rPr>
              <a:t>   </a:t>
            </a:r>
            <a:r>
              <a:rPr b="1" lang="en" sz="1600">
                <a:solidFill>
                  <a:srgbClr val="BF9000"/>
                </a:solidFill>
                <a:latin typeface="Trebuchet MS"/>
                <a:ea typeface="Trebuchet MS"/>
                <a:cs typeface="Trebuchet MS"/>
                <a:sym typeface="Trebuchet MS"/>
              </a:rPr>
              <a:t>Core Location API</a:t>
            </a:r>
            <a:endParaRPr b="1" sz="17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8"/>
          <p:cNvSpPr txBox="1"/>
          <p:nvPr/>
        </p:nvSpPr>
        <p:spPr>
          <a:xfrm>
            <a:off x="712269" y="1751942"/>
            <a:ext cx="55593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 sz="1800" u="sng" cap="none" strike="noStrike">
                <a:solidFill>
                  <a:srgbClr val="9E7C38"/>
                </a:solidFill>
                <a:latin typeface="Trebuchet MS"/>
                <a:ea typeface="Trebuchet MS"/>
                <a:cs typeface="Trebuchet MS"/>
                <a:sym typeface="Trebuchet MS"/>
              </a:rPr>
              <a:t>GitHub</a:t>
            </a:r>
            <a:r>
              <a:rPr b="0" i="0" lang="en" sz="1800" u="none" cap="none" strike="noStrike">
                <a:solidFill>
                  <a:srgbClr val="9E7C38"/>
                </a:solidFill>
                <a:latin typeface="Trebuchet MS"/>
                <a:ea typeface="Trebuchet MS"/>
                <a:cs typeface="Trebuchet MS"/>
                <a:sym typeface="Trebuchet MS"/>
              </a:rPr>
              <a:t>: https://github.com/anku518/Squander/wiki</a:t>
            </a:r>
            <a:endParaRPr b="0" i="0" sz="1800" u="none" cap="none" strike="noStrike">
              <a:solidFill>
                <a:srgbClr val="000000"/>
              </a:solidFill>
              <a:latin typeface="Arial"/>
              <a:ea typeface="Arial"/>
              <a:cs typeface="Arial"/>
              <a:sym typeface="Arial"/>
            </a:endParaRPr>
          </a:p>
        </p:txBody>
      </p:sp>
      <p:pic>
        <p:nvPicPr>
          <p:cNvPr id="515" name="Google Shape;515;p58"/>
          <p:cNvPicPr preferRelativeResize="0"/>
          <p:nvPr/>
        </p:nvPicPr>
        <p:blipFill rotWithShape="1">
          <a:blip r:embed="rId3">
            <a:alphaModFix/>
          </a:blip>
          <a:srcRect b="0" l="0" r="0" t="0"/>
          <a:stretch/>
        </p:blipFill>
        <p:spPr>
          <a:xfrm>
            <a:off x="6437357" y="1073367"/>
            <a:ext cx="2241849" cy="2241849"/>
          </a:xfrm>
          <a:prstGeom prst="rect">
            <a:avLst/>
          </a:prstGeom>
          <a:noFill/>
          <a:ln>
            <a:noFill/>
          </a:ln>
        </p:spPr>
      </p:pic>
      <p:sp>
        <p:nvSpPr>
          <p:cNvPr id="516" name="Google Shape;516;p58"/>
          <p:cNvSpPr/>
          <p:nvPr/>
        </p:nvSpPr>
        <p:spPr>
          <a:xfrm>
            <a:off x="2283250" y="497325"/>
            <a:ext cx="4230300" cy="579600"/>
          </a:xfrm>
          <a:prstGeom prst="rect">
            <a:avLst/>
          </a:prstGeom>
          <a:solidFill>
            <a:srgbClr val="FFF2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GITHUB LINK</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nvSpPr>
        <p:spPr>
          <a:xfrm>
            <a:off x="1632900" y="2002200"/>
            <a:ext cx="58782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7F6000"/>
                </a:solidFill>
                <a:latin typeface="Nunito"/>
                <a:ea typeface="Nunito"/>
                <a:cs typeface="Nunito"/>
                <a:sym typeface="Nunito"/>
              </a:rPr>
              <a:t>THANK YOU!!!</a:t>
            </a:r>
            <a:endParaRPr b="1" sz="4800">
              <a:solidFill>
                <a:srgbClr val="7F6000"/>
              </a:solidFill>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txBox="1"/>
          <p:nvPr/>
        </p:nvSpPr>
        <p:spPr>
          <a:xfrm>
            <a:off x="1073800" y="1485900"/>
            <a:ext cx="4230300" cy="26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As the population is increasing the amount of waste produced is also increasing.</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The world produces 2.01 billion tons of urban solid waste yearly, with the United States being the highest producer of waste.</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Most of the waste produced remains unprocessed due to a lack of recycling knowledge.</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overcomes this problem by providing a way for waste recycling through a machine learning platform.</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Trebuchet MS"/>
              <a:ea typeface="Trebuchet MS"/>
              <a:cs typeface="Trebuchet MS"/>
              <a:sym typeface="Trebuchet MS"/>
            </a:endParaRPr>
          </a:p>
        </p:txBody>
      </p:sp>
      <p:pic>
        <p:nvPicPr>
          <p:cNvPr id="202" name="Google Shape;202;p17"/>
          <p:cNvPicPr preferRelativeResize="0"/>
          <p:nvPr/>
        </p:nvPicPr>
        <p:blipFill rotWithShape="1">
          <a:blip r:embed="rId3">
            <a:alphaModFix/>
          </a:blip>
          <a:srcRect b="0" l="0" r="0" t="0"/>
          <a:stretch/>
        </p:blipFill>
        <p:spPr>
          <a:xfrm>
            <a:off x="5304100" y="1664747"/>
            <a:ext cx="3069076" cy="2190075"/>
          </a:xfrm>
          <a:prstGeom prst="rect">
            <a:avLst/>
          </a:prstGeom>
          <a:noFill/>
          <a:ln>
            <a:noFill/>
          </a:ln>
        </p:spPr>
      </p:pic>
      <p:sp>
        <p:nvSpPr>
          <p:cNvPr id="203" name="Google Shape;203;p17"/>
          <p:cNvSpPr/>
          <p:nvPr/>
        </p:nvSpPr>
        <p:spPr>
          <a:xfrm>
            <a:off x="2325675" y="463525"/>
            <a:ext cx="4230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PROBLEM STATEMENT</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8"/>
          <p:cNvSpPr txBox="1"/>
          <p:nvPr/>
        </p:nvSpPr>
        <p:spPr>
          <a:xfrm>
            <a:off x="1134836" y="1301750"/>
            <a:ext cx="6809014" cy="2844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provides a complete solution to organize and plan the disposal of waste. It uses a machine learning algorithm to detect recyclable waste from images and provide proper disposal.</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15000"/>
              </a:lnSpc>
              <a:spcBef>
                <a:spcPts val="120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Squander app is an Image-based Waste detection mobile application.</a:t>
            </a:r>
            <a:endParaRPr b="0" i="0" sz="1100" u="none" cap="none" strike="noStrike">
              <a:solidFill>
                <a:srgbClr val="BF9000"/>
              </a:solidFill>
              <a:latin typeface="Trebuchet MS"/>
              <a:ea typeface="Trebuchet MS"/>
              <a:cs typeface="Trebuchet MS"/>
              <a:sym typeface="Trebuchet MS"/>
            </a:endParaRPr>
          </a:p>
          <a:p>
            <a:pPr indent="0" lvl="0" marL="9144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The app works with an image submission by the user and a trained machine learning-based model runs on the image which gives results and information about that image.</a:t>
            </a:r>
            <a:endParaRPr b="0" i="0" sz="1100" u="none" cap="none" strike="noStrike">
              <a:solidFill>
                <a:srgbClr val="BF9000"/>
              </a:solidFill>
              <a:latin typeface="Trebuchet MS"/>
              <a:ea typeface="Trebuchet MS"/>
              <a:cs typeface="Trebuchet MS"/>
              <a:sym typeface="Trebuchet MS"/>
            </a:endParaRPr>
          </a:p>
          <a:p>
            <a:pPr indent="0" lvl="0" marL="9144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As Squander is an image-based application, it’s an easy tool to detect waste by underlying simple steps in the application.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And the application also has a feature that provides the nearest recycling location with an option to schedule a pick of your waste by the recycling factory </a:t>
            </a:r>
            <a:endParaRPr b="0" i="0" sz="2000" u="none" cap="none" strike="noStrike">
              <a:solidFill>
                <a:srgbClr val="BF9000"/>
              </a:solidFill>
              <a:latin typeface="Trebuchet MS"/>
              <a:ea typeface="Trebuchet MS"/>
              <a:cs typeface="Trebuchet MS"/>
              <a:sym typeface="Trebuchet MS"/>
            </a:endParaRPr>
          </a:p>
        </p:txBody>
      </p:sp>
      <p:sp>
        <p:nvSpPr>
          <p:cNvPr id="209" name="Google Shape;209;p18"/>
          <p:cNvSpPr/>
          <p:nvPr/>
        </p:nvSpPr>
        <p:spPr>
          <a:xfrm>
            <a:off x="2154700" y="463525"/>
            <a:ext cx="4401300" cy="579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PROJECT DESCRIPTION </a:t>
            </a:r>
            <a:endParaRPr b="0" i="0" sz="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9"/>
          <p:cNvPicPr preferRelativeResize="0"/>
          <p:nvPr/>
        </p:nvPicPr>
        <p:blipFill rotWithShape="1">
          <a:blip r:embed="rId3">
            <a:alphaModFix/>
          </a:blip>
          <a:srcRect b="0" l="0" r="0" t="0"/>
          <a:stretch/>
        </p:blipFill>
        <p:spPr>
          <a:xfrm>
            <a:off x="1408175" y="795950"/>
            <a:ext cx="6195150" cy="3769126"/>
          </a:xfrm>
          <a:prstGeom prst="rect">
            <a:avLst/>
          </a:prstGeom>
          <a:noFill/>
          <a:ln>
            <a:noFill/>
          </a:ln>
        </p:spPr>
      </p:pic>
      <p:sp>
        <p:nvSpPr>
          <p:cNvPr id="215" name="Google Shape;215;p19"/>
          <p:cNvSpPr/>
          <p:nvPr/>
        </p:nvSpPr>
        <p:spPr>
          <a:xfrm>
            <a:off x="3073250" y="414225"/>
            <a:ext cx="2865000" cy="550800"/>
          </a:xfrm>
          <a:prstGeom prst="rect">
            <a:avLst/>
          </a:prstGeom>
          <a:solidFill>
            <a:srgbClr val="FFF2CC"/>
          </a:solidFill>
          <a:ln cap="flat" cmpd="sng" w="9525">
            <a:solidFill>
              <a:srgbClr val="7D5F0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7F6000"/>
                </a:solidFill>
                <a:latin typeface="Nunito ExtraBold"/>
                <a:ea typeface="Nunito ExtraBold"/>
                <a:cs typeface="Nunito ExtraBold"/>
                <a:sym typeface="Nunito ExtraBold"/>
              </a:rPr>
              <a:t>PERSONA</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0"/>
          <p:cNvSpPr txBox="1"/>
          <p:nvPr>
            <p:ph type="title"/>
          </p:nvPr>
        </p:nvSpPr>
        <p:spPr>
          <a:xfrm>
            <a:off x="718600" y="540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latin typeface="Trebuchet MS"/>
                <a:ea typeface="Trebuchet MS"/>
                <a:cs typeface="Trebuchet MS"/>
                <a:sym typeface="Trebuchet MS"/>
              </a:rPr>
              <a:t>Jill, the party host</a:t>
            </a:r>
            <a:endParaRPr b="1">
              <a:latin typeface="Trebuchet MS"/>
              <a:ea typeface="Trebuchet MS"/>
              <a:cs typeface="Trebuchet MS"/>
              <a:sym typeface="Trebuchet MS"/>
            </a:endParaRPr>
          </a:p>
        </p:txBody>
      </p:sp>
      <p:sp>
        <p:nvSpPr>
          <p:cNvPr id="221" name="Google Shape;221;p20"/>
          <p:cNvSpPr txBox="1"/>
          <p:nvPr/>
        </p:nvSpPr>
        <p:spPr>
          <a:xfrm>
            <a:off x="634725" y="1820050"/>
            <a:ext cx="73485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Jill, a 32-year-old. He is an event organizer of a well-reputed company in the city. He has organized many big parties and is always busy with his job. He takes all the responsibility and his duties also include providing a good food service. He gets many clients, particularly for the food he provides. His organization is popular among the people Jill does many parties and he collected more food waste by the end of the party. Jill would like to know the waste identified from the image uploaded so that he can confirm the photo he uploaded was processable.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Jill being responsible for organizing the party. He wants to recycle all the waste by segregating in rightful manner and help the surrounding environment. He can use an application. Squander which provides his needs by showing the results of nearest recycling company location for all the food waste from his parties that happen wherever in the city. Squander makes an efficient and easiest way in someone’s life like Jill’s </a:t>
            </a:r>
            <a:endParaRPr b="0" i="0" sz="1100" u="none" cap="none" strike="noStrike">
              <a:solidFill>
                <a:srgbClr val="BF9000"/>
              </a:solidFill>
              <a:latin typeface="Trebuchet MS"/>
              <a:ea typeface="Trebuchet MS"/>
              <a:cs typeface="Trebuchet MS"/>
              <a:sym typeface="Trebuchet MS"/>
            </a:endParaRPr>
          </a:p>
        </p:txBody>
      </p:sp>
      <p:pic>
        <p:nvPicPr>
          <p:cNvPr id="222" name="Google Shape;222;p20"/>
          <p:cNvPicPr preferRelativeResize="0"/>
          <p:nvPr/>
        </p:nvPicPr>
        <p:blipFill rotWithShape="1">
          <a:blip r:embed="rId3">
            <a:alphaModFix/>
          </a:blip>
          <a:srcRect b="0" l="0" r="0" t="0"/>
          <a:stretch/>
        </p:blipFill>
        <p:spPr>
          <a:xfrm>
            <a:off x="5373804" y="540800"/>
            <a:ext cx="2454900" cy="1543275"/>
          </a:xfrm>
          <a:prstGeom prst="rect">
            <a:avLst/>
          </a:prstGeom>
          <a:noFill/>
          <a:ln>
            <a:noFill/>
          </a:ln>
        </p:spPr>
      </p:pic>
      <p:cxnSp>
        <p:nvCxnSpPr>
          <p:cNvPr id="223" name="Google Shape;223;p20"/>
          <p:cNvCxnSpPr/>
          <p:nvPr/>
        </p:nvCxnSpPr>
        <p:spPr>
          <a:xfrm flipH="1" rot="10800000">
            <a:off x="823925" y="1109475"/>
            <a:ext cx="3468000" cy="219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1"/>
          <p:cNvSpPr txBox="1"/>
          <p:nvPr>
            <p:ph type="title"/>
          </p:nvPr>
        </p:nvSpPr>
        <p:spPr>
          <a:xfrm>
            <a:off x="819150" y="5408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b="1" lang="en">
                <a:latin typeface="Trebuchet MS"/>
                <a:ea typeface="Trebuchet MS"/>
                <a:cs typeface="Trebuchet MS"/>
                <a:sym typeface="Trebuchet MS"/>
              </a:rPr>
              <a:t>Simon, the mechanic</a:t>
            </a:r>
            <a:endParaRPr b="1">
              <a:latin typeface="Trebuchet MS"/>
              <a:ea typeface="Trebuchet MS"/>
              <a:cs typeface="Trebuchet MS"/>
              <a:sym typeface="Trebuchet MS"/>
            </a:endParaRPr>
          </a:p>
          <a:p>
            <a:pPr indent="0" lvl="0" marL="0" rtl="0" algn="l">
              <a:lnSpc>
                <a:spcPct val="100000"/>
              </a:lnSpc>
              <a:spcBef>
                <a:spcPts val="0"/>
              </a:spcBef>
              <a:spcAft>
                <a:spcPts val="0"/>
              </a:spcAft>
              <a:buSzPts val="3000"/>
              <a:buNone/>
            </a:pPr>
            <a:r>
              <a:t/>
            </a:r>
            <a:endParaRPr/>
          </a:p>
          <a:p>
            <a:pPr indent="0" lvl="0" marL="0" rtl="0" algn="l">
              <a:lnSpc>
                <a:spcPct val="100000"/>
              </a:lnSpc>
              <a:spcBef>
                <a:spcPts val="0"/>
              </a:spcBef>
              <a:spcAft>
                <a:spcPts val="0"/>
              </a:spcAft>
              <a:buSzPts val="3000"/>
              <a:buNone/>
            </a:pPr>
            <a:r>
              <a:t/>
            </a:r>
            <a:endParaRPr/>
          </a:p>
        </p:txBody>
      </p:sp>
      <p:sp>
        <p:nvSpPr>
          <p:cNvPr id="229" name="Google Shape;229;p21"/>
          <p:cNvSpPr txBox="1"/>
          <p:nvPr/>
        </p:nvSpPr>
        <p:spPr>
          <a:xfrm>
            <a:off x="819150" y="1744350"/>
            <a:ext cx="7352100" cy="2555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Background Profile: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Simon is a mechanic for ten years. His age is of 35 years. His jobs is to inspect and repair vehicles, machinery, and light trucks. And he is known for his good service providing for his customers. He works in an indoor garage. Simon’s culminated with metallic waste from his work and he wants to find a recycling location to recycle it and make some money from scrap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How can Squander help?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BF9000"/>
              </a:solidFill>
              <a:latin typeface="Trebuchet MS"/>
              <a:ea typeface="Trebuchet MS"/>
              <a:cs typeface="Trebuchet MS"/>
              <a:sym typeface="Trebuchet MS"/>
            </a:endParaRPr>
          </a:p>
          <a:p>
            <a:pPr indent="0" lvl="0" marL="0" marR="0" rtl="0" algn="just">
              <a:lnSpc>
                <a:spcPct val="100000"/>
              </a:lnSpc>
              <a:spcBef>
                <a:spcPts val="0"/>
              </a:spcBef>
              <a:spcAft>
                <a:spcPts val="0"/>
              </a:spcAft>
              <a:buClr>
                <a:srgbClr val="000000"/>
              </a:buClr>
              <a:buSzPts val="1100"/>
              <a:buFont typeface="Arial"/>
              <a:buNone/>
            </a:pPr>
            <a:r>
              <a:rPr b="0" i="0" lang="en" sz="1100" u="none" cap="none" strike="noStrike">
                <a:solidFill>
                  <a:srgbClr val="BF9000"/>
                </a:solidFill>
                <a:latin typeface="Trebuchet MS"/>
                <a:ea typeface="Trebuchet MS"/>
                <a:cs typeface="Trebuchet MS"/>
                <a:sym typeface="Trebuchet MS"/>
              </a:rPr>
              <a:t>Simon can use the Squander application that helps him to find the nearest recycling company location for the waste to recycle from the comfort of his garage. This would allow him to find and provide easy access directly to the recycling company. He doesn’t have to worry about the waste and where to recycle it. Through Squander it makes his life easier.  </a:t>
            </a:r>
            <a:endParaRPr b="0" i="0" sz="1100" u="none" cap="none" strike="noStrike">
              <a:solidFill>
                <a:srgbClr val="BF9000"/>
              </a:solidFill>
              <a:latin typeface="Trebuchet MS"/>
              <a:ea typeface="Trebuchet MS"/>
              <a:cs typeface="Trebuchet MS"/>
              <a:sym typeface="Trebuchet MS"/>
            </a:endParaRPr>
          </a:p>
        </p:txBody>
      </p:sp>
      <p:pic>
        <p:nvPicPr>
          <p:cNvPr id="230" name="Google Shape;230;p21"/>
          <p:cNvPicPr preferRelativeResize="0"/>
          <p:nvPr/>
        </p:nvPicPr>
        <p:blipFill rotWithShape="1">
          <a:blip r:embed="rId3">
            <a:alphaModFix/>
          </a:blip>
          <a:srcRect b="0" l="0" r="0" t="0"/>
          <a:stretch/>
        </p:blipFill>
        <p:spPr>
          <a:xfrm>
            <a:off x="5596069" y="540800"/>
            <a:ext cx="2417301" cy="1611525"/>
          </a:xfrm>
          <a:prstGeom prst="rect">
            <a:avLst/>
          </a:prstGeom>
          <a:noFill/>
          <a:ln>
            <a:noFill/>
          </a:ln>
        </p:spPr>
      </p:pic>
      <p:sp>
        <p:nvSpPr>
          <p:cNvPr id="231" name="Google Shape;231;p21"/>
          <p:cNvSpPr txBox="1"/>
          <p:nvPr/>
        </p:nvSpPr>
        <p:spPr>
          <a:xfrm>
            <a:off x="2902325" y="2566150"/>
            <a:ext cx="62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232" name="Google Shape;232;p21"/>
          <p:cNvCxnSpPr/>
          <p:nvPr/>
        </p:nvCxnSpPr>
        <p:spPr>
          <a:xfrm flipH="1" rot="10800000">
            <a:off x="900125" y="1123275"/>
            <a:ext cx="4010100" cy="8100"/>
          </a:xfrm>
          <a:prstGeom prst="straightConnector1">
            <a:avLst/>
          </a:prstGeom>
          <a:noFill/>
          <a:ln cap="flat" cmpd="sng" w="38100">
            <a:solidFill>
              <a:srgbClr val="351C75"/>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